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1836" r:id="rId2"/>
    <p:sldId id="1574" r:id="rId3"/>
    <p:sldId id="1579" r:id="rId4"/>
    <p:sldId id="1841" r:id="rId5"/>
    <p:sldId id="1825" r:id="rId6"/>
    <p:sldId id="1662" r:id="rId7"/>
    <p:sldId id="1619" r:id="rId8"/>
    <p:sldId id="1821" r:id="rId9"/>
    <p:sldId id="1655" r:id="rId10"/>
    <p:sldId id="1827" r:id="rId11"/>
    <p:sldId id="1828" r:id="rId12"/>
    <p:sldId id="1822" r:id="rId13"/>
    <p:sldId id="1643" r:id="rId14"/>
    <p:sldId id="1596" r:id="rId15"/>
    <p:sldId id="1830" r:id="rId16"/>
    <p:sldId id="1718" r:id="rId17"/>
    <p:sldId id="1717" r:id="rId18"/>
    <p:sldId id="1716" r:id="rId19"/>
    <p:sldId id="1837" r:id="rId20"/>
    <p:sldId id="1714" r:id="rId21"/>
    <p:sldId id="1675" r:id="rId22"/>
    <p:sldId id="1677" r:id="rId23"/>
    <p:sldId id="1756" r:id="rId24"/>
    <p:sldId id="1760" r:id="rId25"/>
    <p:sldId id="1750" r:id="rId26"/>
    <p:sldId id="1753" r:id="rId27"/>
    <p:sldId id="1685" r:id="rId28"/>
    <p:sldId id="1844" r:id="rId29"/>
    <p:sldId id="1762" r:id="rId30"/>
    <p:sldId id="1600" r:id="rId31"/>
    <p:sldId id="1719" r:id="rId32"/>
    <p:sldId id="1720" r:id="rId33"/>
    <p:sldId id="1721" r:id="rId34"/>
    <p:sldId id="1845" r:id="rId35"/>
    <p:sldId id="1842" r:id="rId36"/>
    <p:sldId id="16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Iris" initials="JI" lastIdx="28" clrIdx="0">
    <p:extLst>
      <p:ext uri="{19B8F6BF-5375-455C-9EA6-DF929625EA0E}">
        <p15:presenceInfo xmlns:p15="http://schemas.microsoft.com/office/powerpoint/2012/main" userId="S::ijan@collegeboard.org::a9f01f89-3d12-43dd-9c10-8484e6bca43d" providerId="AD"/>
      </p:ext>
    </p:extLst>
  </p:cmAuthor>
  <p:cmAuthor id="2" name="Biedermann, Edward" initials="BE" lastIdx="74" clrIdx="1">
    <p:extLst>
      <p:ext uri="{19B8F6BF-5375-455C-9EA6-DF929625EA0E}">
        <p15:presenceInfo xmlns:p15="http://schemas.microsoft.com/office/powerpoint/2012/main" userId="S::ebiedermann@collegeboard.org::451add99-f4a8-4c2b-a040-851e98e415de" providerId="AD"/>
      </p:ext>
    </p:extLst>
  </p:cmAuthor>
  <p:cmAuthor id="3" name="Stalnaker, Kelly" initials="SK" lastIdx="88" clrIdx="2">
    <p:extLst>
      <p:ext uri="{19B8F6BF-5375-455C-9EA6-DF929625EA0E}">
        <p15:presenceInfo xmlns:p15="http://schemas.microsoft.com/office/powerpoint/2012/main" userId="S::kstalnaker@collegeboard.org::c49d00ff-21bf-4c43-830b-e0f08713d191" providerId="AD"/>
      </p:ext>
    </p:extLst>
  </p:cmAuthor>
  <p:cmAuthor id="4" name="Fusco, Karen" initials="FK" lastIdx="25" clrIdx="3">
    <p:extLst>
      <p:ext uri="{19B8F6BF-5375-455C-9EA6-DF929625EA0E}">
        <p15:presenceInfo xmlns:p15="http://schemas.microsoft.com/office/powerpoint/2012/main" userId="S::kfusco@collegeboard.org::8f1cd7d0-92e1-4a65-b65d-3be867038fa9" providerId="AD"/>
      </p:ext>
    </p:extLst>
  </p:cmAuthor>
  <p:cmAuthor id="5" name="Macchiarola, Christina" initials="MC" lastIdx="7" clrIdx="4">
    <p:extLst>
      <p:ext uri="{19B8F6BF-5375-455C-9EA6-DF929625EA0E}">
        <p15:presenceInfo xmlns:p15="http://schemas.microsoft.com/office/powerpoint/2012/main" userId="S::cmacchiarola@Collegeboard.org::025141e0-3558-4a84-b924-ae7380b1bfc2" providerId="AD"/>
      </p:ext>
    </p:extLst>
  </p:cmAuthor>
  <p:cmAuthor id="6" name="Lindauer, Carly" initials="LC" lastIdx="19" clrIdx="5">
    <p:extLst>
      <p:ext uri="{19B8F6BF-5375-455C-9EA6-DF929625EA0E}">
        <p15:presenceInfo xmlns:p15="http://schemas.microsoft.com/office/powerpoint/2012/main" userId="S::clindauer@collegeboard.org::2db41cd8-6c33-490d-b4e6-81834f8748ad" providerId="AD"/>
      </p:ext>
    </p:extLst>
  </p:cmAuthor>
  <p:cmAuthor id="7" name="Wheelock, Amy" initials="WA" lastIdx="1" clrIdx="6">
    <p:extLst>
      <p:ext uri="{19B8F6BF-5375-455C-9EA6-DF929625EA0E}">
        <p15:presenceInfo xmlns:p15="http://schemas.microsoft.com/office/powerpoint/2012/main" userId="S::awheelock@Collegeboard.org::78ed80d6-ee74-4292-9d60-eb448c6edb4f" providerId="AD"/>
      </p:ext>
    </p:extLst>
  </p:cmAuthor>
  <p:cmAuthor id="8" name="Stern, Ken" initials="SK" lastIdx="13" clrIdx="7">
    <p:extLst>
      <p:ext uri="{19B8F6BF-5375-455C-9EA6-DF929625EA0E}">
        <p15:presenceInfo xmlns:p15="http://schemas.microsoft.com/office/powerpoint/2012/main" userId="S::kstern@Collegeboard.org::793e2e18-5167-42bd-b334-afc88c3d7fb3" providerId="AD"/>
      </p:ext>
    </p:extLst>
  </p:cmAuthor>
  <p:cmAuthor id="9" name="Schallert-Wygal, Lila" initials="SL" lastIdx="4" clrIdx="8">
    <p:extLst>
      <p:ext uri="{19B8F6BF-5375-455C-9EA6-DF929625EA0E}">
        <p15:presenceInfo xmlns:p15="http://schemas.microsoft.com/office/powerpoint/2012/main" userId="S::lschallertwygal@collegeboard.org::e5766a70-889b-43f8-b95d-d0ecda21934e" providerId="AD"/>
      </p:ext>
    </p:extLst>
  </p:cmAuthor>
  <p:cmAuthor id="10" name="Packer, Trevor" initials="PT" lastIdx="4" clrIdx="9">
    <p:extLst>
      <p:ext uri="{19B8F6BF-5375-455C-9EA6-DF929625EA0E}">
        <p15:presenceInfo xmlns:p15="http://schemas.microsoft.com/office/powerpoint/2012/main" userId="S::tpacker@collegeboard.org::88cabd12-8660-472f-a116-3b65eddb9bd5" providerId="AD"/>
      </p:ext>
    </p:extLst>
  </p:cmAuthor>
  <p:cmAuthor id="11" name="Shin, Lloyd" initials="SL" lastIdx="20" clrIdx="10">
    <p:extLst>
      <p:ext uri="{19B8F6BF-5375-455C-9EA6-DF929625EA0E}">
        <p15:presenceInfo xmlns:p15="http://schemas.microsoft.com/office/powerpoint/2012/main" userId="S::LShin@Collegeboard.org::a4e56d24-f4e6-4cd3-9d2e-7f3a5fbaf67d" providerId="AD"/>
      </p:ext>
    </p:extLst>
  </p:cmAuthor>
  <p:cmAuthor id="12" name="Lankenau, Bill" initials="LB" lastIdx="4" clrIdx="11">
    <p:extLst>
      <p:ext uri="{19B8F6BF-5375-455C-9EA6-DF929625EA0E}">
        <p15:presenceInfo xmlns:p15="http://schemas.microsoft.com/office/powerpoint/2012/main" userId="S::blankenau@collegeboard.org::b06b0c9d-32c3-4839-8796-59a7ce02fed8" providerId="AD"/>
      </p:ext>
    </p:extLst>
  </p:cmAuthor>
  <p:cmAuthor id="13" name="Colton, Jennifer" initials="CJ" lastIdx="2" clrIdx="12">
    <p:extLst>
      <p:ext uri="{19B8F6BF-5375-455C-9EA6-DF929625EA0E}">
        <p15:presenceInfo xmlns:p15="http://schemas.microsoft.com/office/powerpoint/2012/main" userId="S::jcolton@collegeboard.org::0c57fee0-a248-40a2-bd7e-b009e1ec242d" providerId="AD"/>
      </p:ext>
    </p:extLst>
  </p:cmAuthor>
  <p:cmAuthor id="14" name="Black, Kiki" initials="BK" lastIdx="66" clrIdx="13">
    <p:extLst>
      <p:ext uri="{19B8F6BF-5375-455C-9EA6-DF929625EA0E}">
        <p15:presenceInfo xmlns:p15="http://schemas.microsoft.com/office/powerpoint/2012/main" userId="S::kblack@collegeboard.org::34e13b20-87ae-4cbf-a8a2-299a8193734f" providerId="AD"/>
      </p:ext>
    </p:extLst>
  </p:cmAuthor>
  <p:cmAuthor id="15" name="Clewley, Jim" initials="CJ" lastIdx="2" clrIdx="14">
    <p:extLst>
      <p:ext uri="{19B8F6BF-5375-455C-9EA6-DF929625EA0E}">
        <p15:presenceInfo xmlns:p15="http://schemas.microsoft.com/office/powerpoint/2012/main" userId="S::jclewley@collegeboard.org::f4e8a381-18c4-4db0-92ad-ee553dba260c" providerId="AD"/>
      </p:ext>
    </p:extLst>
  </p:cmAuthor>
  <p:cmAuthor id="16" name="Whitbeck, Abby" initials="WA" lastIdx="2" clrIdx="15">
    <p:extLst>
      <p:ext uri="{19B8F6BF-5375-455C-9EA6-DF929625EA0E}">
        <p15:presenceInfo xmlns:p15="http://schemas.microsoft.com/office/powerpoint/2012/main" userId="S::awhitbeck@Collegeboard.org::cc18df84-cd52-4869-83eb-214d4a7d68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9"/>
  </p:normalViewPr>
  <p:slideViewPr>
    <p:cSldViewPr snapToGrid="0" snapToObjects="1">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75A22-76DE-4D34-AE6B-C9062E092708}" type="datetimeFigureOut">
              <a:rPr lang="en-US" smtClean="0"/>
              <a:t>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C4A86-6D0C-436C-92F1-73F98DFA72E3}" type="slidenum">
              <a:rPr lang="en-US" smtClean="0"/>
              <a:t>‹#›</a:t>
            </a:fld>
            <a:endParaRPr lang="en-US"/>
          </a:p>
        </p:txBody>
      </p:sp>
    </p:spTree>
    <p:extLst>
      <p:ext uri="{BB962C8B-B14F-4D97-AF65-F5344CB8AC3E}">
        <p14:creationId xmlns:p14="http://schemas.microsoft.com/office/powerpoint/2010/main" val="157997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7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24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16</a:t>
            </a:fld>
            <a:endParaRPr lang="en-US"/>
          </a:p>
        </p:txBody>
      </p:sp>
    </p:spTree>
    <p:extLst>
      <p:ext uri="{BB962C8B-B14F-4D97-AF65-F5344CB8AC3E}">
        <p14:creationId xmlns:p14="http://schemas.microsoft.com/office/powerpoint/2010/main" val="355445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19</a:t>
            </a:fld>
            <a:endParaRPr lang="en-US"/>
          </a:p>
        </p:txBody>
      </p:sp>
    </p:spTree>
    <p:extLst>
      <p:ext uri="{BB962C8B-B14F-4D97-AF65-F5344CB8AC3E}">
        <p14:creationId xmlns:p14="http://schemas.microsoft.com/office/powerpoint/2010/main" val="386947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4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23</a:t>
            </a:fld>
            <a:endParaRPr lang="en-US"/>
          </a:p>
        </p:txBody>
      </p:sp>
    </p:spTree>
    <p:extLst>
      <p:ext uri="{BB962C8B-B14F-4D97-AF65-F5344CB8AC3E}">
        <p14:creationId xmlns:p14="http://schemas.microsoft.com/office/powerpoint/2010/main" val="104191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81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5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8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37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93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77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29</a:t>
            </a:fld>
            <a:endParaRPr lang="en-US"/>
          </a:p>
        </p:txBody>
      </p:sp>
    </p:spTree>
    <p:extLst>
      <p:ext uri="{BB962C8B-B14F-4D97-AF65-F5344CB8AC3E}">
        <p14:creationId xmlns:p14="http://schemas.microsoft.com/office/powerpoint/2010/main" val="3320656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76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85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3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7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2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33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5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8</a:t>
            </a:fld>
            <a:endParaRPr lang="en-US"/>
          </a:p>
        </p:txBody>
      </p:sp>
    </p:spTree>
    <p:extLst>
      <p:ext uri="{BB962C8B-B14F-4D97-AF65-F5344CB8AC3E}">
        <p14:creationId xmlns:p14="http://schemas.microsoft.com/office/powerpoint/2010/main" val="18154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9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11</a:t>
            </a:fld>
            <a:endParaRPr lang="en-US"/>
          </a:p>
        </p:txBody>
      </p:sp>
    </p:spTree>
    <p:extLst>
      <p:ext uri="{BB962C8B-B14F-4D97-AF65-F5344CB8AC3E}">
        <p14:creationId xmlns:p14="http://schemas.microsoft.com/office/powerpoint/2010/main" val="75020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34933303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pic>
        <p:nvPicPr>
          <p:cNvPr id="10" name="Picture 9">
            <a:extLst>
              <a:ext uri="{FF2B5EF4-FFF2-40B4-BE49-F238E27FC236}">
                <a16:creationId xmlns:a16="http://schemas.microsoft.com/office/drawing/2014/main" id="{2590B17C-AAB4-EF4A-9469-333A0A9B60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95217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3FCDE4-7C7D-6D40-BDF4-34D27EC1C28E}"/>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93043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a:t>
            </a:r>
            <a:r>
              <a:rPr lang="en-US" dirty="0" err="1"/>
              <a:t>Photo</a:t>
            </a:r>
            <a:r>
              <a:rPr lang="en-US" dirty="0"/>
              <a:t>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54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2BE30E-AEE2-5E42-BA0C-CF2B190E06CC}"/>
              </a:ext>
            </a:extLst>
          </p:cNvPr>
          <p:cNvSpPr/>
          <p:nvPr userDrawn="1"/>
        </p:nvSpPr>
        <p:spPr>
          <a:xfrm>
            <a:off x="168810" y="156754"/>
            <a:ext cx="11852872" cy="6547506"/>
          </a:xfrm>
          <a:prstGeom prst="rect">
            <a:avLst/>
          </a:prstGeom>
          <a:solidFill>
            <a:srgbClr val="009CDE">
              <a:alpha val="8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172305" y="175390"/>
            <a:ext cx="11847391" cy="6507219"/>
          </a:xfrm>
          <a:prstGeom prst="rect">
            <a:avLst/>
          </a:prstGeom>
          <a:no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5" name="Picture 4">
            <a:extLst>
              <a:ext uri="{FF2B5EF4-FFF2-40B4-BE49-F238E27FC236}">
                <a16:creationId xmlns:a16="http://schemas.microsoft.com/office/drawing/2014/main" id="{67B4522A-A1B2-144D-9455-99D60FC85DB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420373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26" name="Picture 25">
            <a:extLst>
              <a:ext uri="{FF2B5EF4-FFF2-40B4-BE49-F238E27FC236}">
                <a16:creationId xmlns:a16="http://schemas.microsoft.com/office/drawing/2014/main" id="{09767FCD-7AC0-B54C-9F69-BC7E1B815B3E}"/>
              </a:ext>
            </a:extLst>
          </p:cNvPr>
          <p:cNvPicPr>
            <a:picLocks noChangeAspect="1"/>
          </p:cNvPicPr>
          <p:nvPr userDrawn="1"/>
        </p:nvPicPr>
        <p:blipFill>
          <a:blip r:embed="rId2"/>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42477577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pic>
        <p:nvPicPr>
          <p:cNvPr id="4" name="Picture 3">
            <a:extLst>
              <a:ext uri="{FF2B5EF4-FFF2-40B4-BE49-F238E27FC236}">
                <a16:creationId xmlns:a16="http://schemas.microsoft.com/office/drawing/2014/main" id="{1C5212BF-194E-ED40-9FE4-AB37DDCA0650}"/>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642770082"/>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46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40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3"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5"/>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276112873"/>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Tree>
    <p:extLst>
      <p:ext uri="{BB962C8B-B14F-4D97-AF65-F5344CB8AC3E}">
        <p14:creationId xmlns:p14="http://schemas.microsoft.com/office/powerpoint/2010/main" val="335764250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latin typeface="Arial" panose="020B0604020202020204" pitchFamily="34" charset="0"/>
                <a:cs typeface="Arial" panose="020B0604020202020204" pitchFamily="34" charset="0"/>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pic>
        <p:nvPicPr>
          <p:cNvPr id="10" name="Picture 9">
            <a:extLst>
              <a:ext uri="{FF2B5EF4-FFF2-40B4-BE49-F238E27FC236}">
                <a16:creationId xmlns:a16="http://schemas.microsoft.com/office/drawing/2014/main" id="{FD1995D7-C1FE-7D48-99B7-0C09BA387D52}"/>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56054804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066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95792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5692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299257"/>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a:cxnSpLocks/>
          </p:cNvCxnSpPr>
          <p:nvPr userDrawn="1"/>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F5737D6-BDF4-994C-91F5-49265CB35E5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3388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2"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52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4"/>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64792207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C6E6B18A-B025-6943-A13C-3330DFE4C28E}"/>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C9886555-B491-5E4E-BB53-1A79DEA8B74B}"/>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BF1638F-28E7-D74A-B9A2-633C68919472}"/>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62200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12D771E7-2F20-D84A-A3BB-759F4DB37E31}"/>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4201336A-B1CC-1C40-9A21-A3A7C15FBE27}"/>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1A5DFC-5C68-A843-A3B2-019DF5B39521}"/>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8681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 Id="rId27"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3F26A7F-2143-4543-BE40-8DA445B0D094}"/>
              </a:ext>
            </a:extLst>
          </p:cNvPr>
          <p:cNvGraphicFramePr>
            <a:graphicFrameLocks noChangeAspect="1"/>
          </p:cNvGraphicFramePr>
          <p:nvPr userDrawn="1">
            <p:custDataLst>
              <p:tags r:id="rId22"/>
            </p:custDataLst>
            <p:extLst>
              <p:ext uri="{D42A27DB-BD31-4B8C-83A1-F6EECF244321}">
                <p14:modId xmlns:p14="http://schemas.microsoft.com/office/powerpoint/2010/main" val="1946323684"/>
              </p:ext>
            </p:extLst>
          </p:nvPr>
        </p:nvGraphicFramePr>
        <p:xfrm>
          <a:off x="1508" y="1508"/>
          <a:ext cx="1508" cy="1508"/>
        </p:xfrm>
        <a:graphic>
          <a:graphicData uri="http://schemas.openxmlformats.org/presentationml/2006/ole">
            <mc:AlternateContent xmlns:mc="http://schemas.openxmlformats.org/markup-compatibility/2006">
              <mc:Choice xmlns:v="urn:schemas-microsoft-com:vml" Requires="v">
                <p:oleObj spid="_x0000_s1028" name="think-cell Slide" r:id="rId24" imgW="395" imgH="394" progId="TCLayout.ActiveDocument.1">
                  <p:embed/>
                </p:oleObj>
              </mc:Choice>
              <mc:Fallback>
                <p:oleObj name="think-cell Slide" r:id="rId24" imgW="395" imgH="394" progId="TCLayout.ActiveDocument.1">
                  <p:embed/>
                  <p:pic>
                    <p:nvPicPr>
                      <p:cNvPr id="2" name="Object 1" hidden="1">
                        <a:extLst>
                          <a:ext uri="{FF2B5EF4-FFF2-40B4-BE49-F238E27FC236}">
                            <a16:creationId xmlns:a16="http://schemas.microsoft.com/office/drawing/2014/main" id="{E3F26A7F-2143-4543-BE40-8DA445B0D094}"/>
                          </a:ext>
                        </a:extLst>
                      </p:cNvPr>
                      <p:cNvPicPr/>
                      <p:nvPr/>
                    </p:nvPicPr>
                    <p:blipFill>
                      <a:blip r:embed="rId25"/>
                      <a:stretch>
                        <a:fillRect/>
                      </a:stretch>
                    </p:blipFill>
                    <p:spPr>
                      <a:xfrm>
                        <a:off x="1508" y="1508"/>
                        <a:ext cx="1508" cy="1508"/>
                      </a:xfrm>
                      <a:prstGeom prst="rect">
                        <a:avLst/>
                      </a:prstGeom>
                    </p:spPr>
                  </p:pic>
                </p:oleObj>
              </mc:Fallback>
            </mc:AlternateContent>
          </a:graphicData>
        </a:graphic>
      </p:graphicFrame>
      <p:pic>
        <p:nvPicPr>
          <p:cNvPr id="8" name="Pictur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3"/>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Arial" panose="020B0604020202020204" pitchFamily="34" charset="0"/>
                <a:cs typeface="Arial" panose="020B0604020202020204" pitchFamily="34" charset="0"/>
              </a:rPr>
              <a:pPr algn="r"/>
              <a:t>‹#›</a:t>
            </a:fld>
            <a:endParaRPr lang="fr-FR" sz="1139" b="0">
              <a:solidFill>
                <a:srgbClr val="080808"/>
              </a:solidFill>
              <a:latin typeface="Arial" panose="020B0604020202020204" pitchFamily="34" charset="0"/>
              <a:cs typeface="Arial" panose="020B0604020202020204" pitchFamily="34" charset="0"/>
            </a:endParaRPr>
          </a:p>
        </p:txBody>
      </p:sp>
      <p:cxnSp>
        <p:nvCxnSpPr>
          <p:cNvPr id="12" name="Straight Connector 11"/>
          <p:cNvCxnSpPr>
            <a:cxnSpLocks/>
          </p:cNvCxnSpPr>
          <p:nvPr/>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0FBC56-81FE-DD45-8A29-E2503442C48F}"/>
              </a:ext>
            </a:extLst>
          </p:cNvPr>
          <p:cNvPicPr>
            <a:picLocks noChangeAspect="1"/>
          </p:cNvPicPr>
          <p:nvPr userDrawn="1"/>
        </p:nvPicPr>
        <p:blipFill>
          <a:blip r:embed="rId27"/>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custDataLst>
      <p:tags r:id="rId21"/>
    </p:custDataLst>
    <p:extLst>
      <p:ext uri="{BB962C8B-B14F-4D97-AF65-F5344CB8AC3E}">
        <p14:creationId xmlns:p14="http://schemas.microsoft.com/office/powerpoint/2010/main" val="803027564"/>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hyperlink" Target="https://apcentral.collegeboard.org/ap-coordinators/exam-ordering-fees/exam-fees" TargetMode="External"/><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apcentral.collegeboard.org/about-ap-2021/updates/updating-exam-order" TargetMode="External"/><Relationship Id="rId5" Type="http://schemas.openxmlformats.org/officeDocument/2006/relationships/hyperlink" Target="https://apcentral.collegeboard.org/ap-coordinators/exam-ordering-fees/exam-fees/federal-state-assistance" TargetMode="External"/><Relationship Id="rId4" Type="http://schemas.openxmlformats.org/officeDocument/2006/relationships/hyperlink" Target="https://apcentral.collegeboard.org/ap-coordinators/exam-ordering-fees/exam-fees/reductions" TargetMode="External"/><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digitalportfolio.collegeboard.org/" TargetMode="External"/><Relationship Id="rId4" Type="http://schemas.openxmlformats.org/officeDocument/2006/relationships/hyperlink" Target="https://apstudio.ets.org/apstudioar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apcentral.collegeboard.org/about-ap-20-21/updates/faq" TargetMode="External"/><Relationship Id="rId3" Type="http://schemas.openxmlformats.org/officeDocument/2006/relationships/image" Target="../media/image44.emf"/><Relationship Id="rId7" Type="http://schemas.openxmlformats.org/officeDocument/2006/relationships/hyperlink" Target="https://apcentral.collegeboard.org/pdf/ap-2021-exam-formats.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apcentral.collegeboard.org/about-ap-2021/updates/2021-exam-timeline" TargetMode="External"/><Relationship Id="rId5" Type="http://schemas.openxmlformats.org/officeDocument/2006/relationships/hyperlink" Target="https://apcentral.collegeboard.org/pdf/ap-exam-administration-planning-guide.pdf" TargetMode="External"/><Relationship Id="rId4" Type="http://schemas.openxmlformats.org/officeDocument/2006/relationships/hyperlink" Target="https://apcentral.collegeboard.org/courses/exam-dates-and-fe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pcentral.collegeboard.org/about-ap-2021/updates" TargetMode="External"/><Relationship Id="rId7"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apcommunity.collegeboard.org/" TargetMode="External"/><Relationship Id="rId5" Type="http://schemas.openxmlformats.org/officeDocument/2006/relationships/hyperlink" Target="https://apcentral.collegeboard.org/ap-coordinators/learning-development" TargetMode="External"/><Relationship Id="rId4" Type="http://schemas.openxmlformats.org/officeDocument/2006/relationships/hyperlink" Target="https://apcentral.collegeboard.org/ap-coordinators/resource-librar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hyperlink" Target="https://apcentral.collegeboard.org/about-ap-2021/updates/ap-course-pacing-guides" TargetMode="External"/><Relationship Id="rId7"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hyperlink" Target="https://apcentral.collegeboard.org/learning-development/ap-classro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apclassroom.clickhelp.co/articles/#!ap-classroom-user-guide-for-students/introduction" TargetMode="External"/><Relationship Id="rId3" Type="http://schemas.openxmlformats.org/officeDocument/2006/relationships/hyperlink" Target="https://apcentral.collegeboard.org/learning-development/teacher-webinars-online-sessions" TargetMode="External"/><Relationship Id="rId7" Type="http://schemas.openxmlformats.org/officeDocument/2006/relationships/hyperlink" Target="https://apclassroom.clickhelp.co/articles/#!ap-classroom-user-guide-for-teachers-publication/ap-classro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apcentral.collegeboard.org/learning-development/ap-classroom/ap-daily" TargetMode="External"/><Relationship Id="rId11" Type="http://schemas.openxmlformats.org/officeDocument/2006/relationships/image" Target="../media/image49.jpeg"/><Relationship Id="rId5" Type="http://schemas.openxmlformats.org/officeDocument/2006/relationships/hyperlink" Target="https://apcentral.collegeboard.org/learning-development/ap-community" TargetMode="External"/><Relationship Id="rId10" Type="http://schemas.openxmlformats.org/officeDocument/2006/relationships/hyperlink" Target="https://apcentral.collegeboard.org/" TargetMode="External"/><Relationship Id="rId4" Type="http://schemas.openxmlformats.org/officeDocument/2006/relationships/hyperlink" Target="https://www.youtube.com/channel/UCi9s2dYjelgNFvLe7ceL99A" TargetMode="External"/><Relationship Id="rId9" Type="http://schemas.openxmlformats.org/officeDocument/2006/relationships/hyperlink" Target="https://apclassroom.clickhelp.co/articles/#!ap-classroom-user-guide-for-administrators-and-coordinators/apc-adm-top-pag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apstudents.collegeboard.org/" TargetMode="External"/><Relationship Id="rId7" Type="http://schemas.openxmlformats.org/officeDocument/2006/relationships/hyperlink" Target="https://getfafsahelp.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collegeboard.org/opportunity" TargetMode="External"/><Relationship Id="rId5" Type="http://schemas.openxmlformats.org/officeDocument/2006/relationships/hyperlink" Target="https://pages.collegeboard.org/big-future-days" TargetMode="External"/><Relationship Id="rId4" Type="http://schemas.openxmlformats.org/officeDocument/2006/relationships/hyperlink" Target="https://apcentral.collegeboard.org/about-ap-2021/updates/help-students-access-online-learn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pcentral.collegeboard.org/about-ap-2021/update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86359" y="2064214"/>
            <a:ext cx="9254103" cy="589709"/>
          </a:xfrm>
        </p:spPr>
        <p:txBody>
          <a:bodyPr/>
          <a:lstStyle/>
          <a:p>
            <a:r>
              <a:rPr lang="en-US" sz="4400" b="1">
                <a:latin typeface="Arial"/>
                <a:cs typeface="Arial"/>
              </a:rPr>
              <a:t>2021 AP</a:t>
            </a:r>
            <a:r>
              <a:rPr lang="en-US" sz="4400" b="1" baseline="30000">
                <a:solidFill>
                  <a:schemeClr val="tx2"/>
                </a:solidFill>
                <a:latin typeface="Arial"/>
                <a:cs typeface="Arial"/>
              </a:rPr>
              <a:t>®</a:t>
            </a:r>
            <a:r>
              <a:rPr lang="en-US" sz="4400" b="1">
                <a:latin typeface="Arial"/>
                <a:cs typeface="Arial"/>
              </a:rPr>
              <a:t> Exams Overview Guide</a:t>
            </a:r>
            <a:r>
              <a:rPr lang="en-US" sz="4400"/>
              <a:t/>
            </a:r>
            <a:br>
              <a:rPr lang="en-US" sz="4400"/>
            </a:br>
            <a:r>
              <a:rPr lang="en-US" sz="2800">
                <a:latin typeface="Arial"/>
                <a:cs typeface="Arial"/>
              </a:rPr>
              <a:t>Preserving Opportunities for Students</a:t>
            </a:r>
          </a:p>
        </p:txBody>
      </p:sp>
      <p:sp>
        <p:nvSpPr>
          <p:cNvPr id="7" name="Text Placeholder 6"/>
          <p:cNvSpPr>
            <a:spLocks noGrp="1"/>
          </p:cNvSpPr>
          <p:nvPr>
            <p:ph type="body" sz="quarter" idx="11"/>
          </p:nvPr>
        </p:nvSpPr>
        <p:spPr/>
        <p:txBody>
          <a:bodyPr/>
          <a:lstStyle/>
          <a:p>
            <a:r>
              <a:rPr lang="en-US" sz="1000" dirty="0">
                <a:latin typeface="Arial" panose="020B0604020202020204" pitchFamily="34" charset="0"/>
              </a:rPr>
              <a:t>Updated 2/10/21</a:t>
            </a:r>
          </a:p>
        </p:txBody>
      </p:sp>
      <p:sp>
        <p:nvSpPr>
          <p:cNvPr id="2"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pic>
        <p:nvPicPr>
          <p:cNvPr id="10" name="Picture 9">
            <a:extLst>
              <a:ext uri="{FF2B5EF4-FFF2-40B4-BE49-F238E27FC236}">
                <a16:creationId xmlns:a16="http://schemas.microsoft.com/office/drawing/2014/main" id="{66586913-1B02-5A46-AA33-718350AA8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358" y="814911"/>
            <a:ext cx="2325419" cy="546944"/>
          </a:xfrm>
          <a:prstGeom prst="rect">
            <a:avLst/>
          </a:prstGeom>
        </p:spPr>
      </p:pic>
      <p:pic>
        <p:nvPicPr>
          <p:cNvPr id="28" name="Picture 27">
            <a:extLst>
              <a:ext uri="{FF2B5EF4-FFF2-40B4-BE49-F238E27FC236}">
                <a16:creationId xmlns:a16="http://schemas.microsoft.com/office/drawing/2014/main" id="{B2EB5790-2839-7C49-BF0B-508FDD3C6FFD}"/>
              </a:ext>
            </a:extLst>
          </p:cNvPr>
          <p:cNvPicPr>
            <a:picLocks noChangeAspect="1"/>
          </p:cNvPicPr>
          <p:nvPr/>
        </p:nvPicPr>
        <p:blipFill>
          <a:blip r:embed="rId5">
            <a:alphaModFix amt="50000"/>
          </a:blip>
          <a:stretch>
            <a:fillRect/>
          </a:stretch>
        </p:blipFill>
        <p:spPr>
          <a:xfrm>
            <a:off x="9372115" y="4872893"/>
            <a:ext cx="850900" cy="1092200"/>
          </a:xfrm>
          <a:prstGeom prst="rect">
            <a:avLst/>
          </a:prstGeom>
        </p:spPr>
      </p:pic>
      <p:pic>
        <p:nvPicPr>
          <p:cNvPr id="30" name="Picture 29">
            <a:extLst>
              <a:ext uri="{FF2B5EF4-FFF2-40B4-BE49-F238E27FC236}">
                <a16:creationId xmlns:a16="http://schemas.microsoft.com/office/drawing/2014/main" id="{AE6F8FC6-39FE-2D46-80A2-1E2D5B6EBC35}"/>
              </a:ext>
            </a:extLst>
          </p:cNvPr>
          <p:cNvPicPr>
            <a:picLocks noChangeAspect="1"/>
          </p:cNvPicPr>
          <p:nvPr/>
        </p:nvPicPr>
        <p:blipFill>
          <a:blip r:embed="rId6">
            <a:alphaModFix amt="50000"/>
          </a:blip>
          <a:stretch>
            <a:fillRect/>
          </a:stretch>
        </p:blipFill>
        <p:spPr>
          <a:xfrm>
            <a:off x="4766410" y="5215793"/>
            <a:ext cx="952500" cy="749300"/>
          </a:xfrm>
          <a:prstGeom prst="rect">
            <a:avLst/>
          </a:prstGeom>
        </p:spPr>
      </p:pic>
      <p:pic>
        <p:nvPicPr>
          <p:cNvPr id="32" name="Picture 31">
            <a:extLst>
              <a:ext uri="{FF2B5EF4-FFF2-40B4-BE49-F238E27FC236}">
                <a16:creationId xmlns:a16="http://schemas.microsoft.com/office/drawing/2014/main" id="{57F24297-68CC-D748-BC74-C905EC0DBBFE}"/>
              </a:ext>
            </a:extLst>
          </p:cNvPr>
          <p:cNvPicPr>
            <a:picLocks noChangeAspect="1"/>
          </p:cNvPicPr>
          <p:nvPr/>
        </p:nvPicPr>
        <p:blipFill>
          <a:blip r:embed="rId7">
            <a:alphaModFix amt="50000"/>
          </a:blip>
          <a:stretch>
            <a:fillRect/>
          </a:stretch>
        </p:blipFill>
        <p:spPr>
          <a:xfrm>
            <a:off x="2815004" y="4529993"/>
            <a:ext cx="1714500" cy="1435100"/>
          </a:xfrm>
          <a:prstGeom prst="rect">
            <a:avLst/>
          </a:prstGeom>
        </p:spPr>
      </p:pic>
      <p:pic>
        <p:nvPicPr>
          <p:cNvPr id="35" name="Picture 34">
            <a:extLst>
              <a:ext uri="{FF2B5EF4-FFF2-40B4-BE49-F238E27FC236}">
                <a16:creationId xmlns:a16="http://schemas.microsoft.com/office/drawing/2014/main" id="{227A8E9F-9DAF-D241-86CC-28D02B83827A}"/>
              </a:ext>
            </a:extLst>
          </p:cNvPr>
          <p:cNvPicPr>
            <a:picLocks noChangeAspect="1"/>
          </p:cNvPicPr>
          <p:nvPr/>
        </p:nvPicPr>
        <p:blipFill>
          <a:blip r:embed="rId8">
            <a:alphaModFix amt="50000"/>
          </a:blip>
          <a:stretch>
            <a:fillRect/>
          </a:stretch>
        </p:blipFill>
        <p:spPr>
          <a:xfrm>
            <a:off x="10432075" y="4809393"/>
            <a:ext cx="1168400" cy="1155700"/>
          </a:xfrm>
          <a:prstGeom prst="rect">
            <a:avLst/>
          </a:prstGeom>
        </p:spPr>
      </p:pic>
      <p:pic>
        <p:nvPicPr>
          <p:cNvPr id="36" name="Picture 35">
            <a:extLst>
              <a:ext uri="{FF2B5EF4-FFF2-40B4-BE49-F238E27FC236}">
                <a16:creationId xmlns:a16="http://schemas.microsoft.com/office/drawing/2014/main" id="{588933CF-ACCC-044A-A041-01894DA1D6B3}"/>
              </a:ext>
            </a:extLst>
          </p:cNvPr>
          <p:cNvPicPr>
            <a:picLocks noChangeAspect="1"/>
          </p:cNvPicPr>
          <p:nvPr/>
        </p:nvPicPr>
        <p:blipFill>
          <a:blip r:embed="rId9">
            <a:alphaModFix amt="50000"/>
          </a:blip>
          <a:stretch>
            <a:fillRect/>
          </a:stretch>
        </p:blipFill>
        <p:spPr>
          <a:xfrm>
            <a:off x="7444643" y="4555393"/>
            <a:ext cx="1663700" cy="1409700"/>
          </a:xfrm>
          <a:prstGeom prst="rect">
            <a:avLst/>
          </a:prstGeom>
        </p:spPr>
      </p:pic>
      <p:pic>
        <p:nvPicPr>
          <p:cNvPr id="37" name="Picture 36">
            <a:extLst>
              <a:ext uri="{FF2B5EF4-FFF2-40B4-BE49-F238E27FC236}">
                <a16:creationId xmlns:a16="http://schemas.microsoft.com/office/drawing/2014/main" id="{D94E279A-3E5B-0540-86A7-E069BA6A8183}"/>
              </a:ext>
            </a:extLst>
          </p:cNvPr>
          <p:cNvPicPr>
            <a:picLocks noChangeAspect="1"/>
          </p:cNvPicPr>
          <p:nvPr/>
        </p:nvPicPr>
        <p:blipFill>
          <a:blip r:embed="rId10">
            <a:alphaModFix amt="50000"/>
          </a:blip>
          <a:stretch>
            <a:fillRect/>
          </a:stretch>
        </p:blipFill>
        <p:spPr>
          <a:xfrm>
            <a:off x="5900128" y="4923693"/>
            <a:ext cx="1333500" cy="1041400"/>
          </a:xfrm>
          <a:prstGeom prst="rect">
            <a:avLst/>
          </a:prstGeom>
        </p:spPr>
      </p:pic>
      <p:pic>
        <p:nvPicPr>
          <p:cNvPr id="38" name="Picture 37">
            <a:extLst>
              <a:ext uri="{FF2B5EF4-FFF2-40B4-BE49-F238E27FC236}">
                <a16:creationId xmlns:a16="http://schemas.microsoft.com/office/drawing/2014/main" id="{84ECD2AC-86B1-FA46-BE6C-C239BDFA28C7}"/>
              </a:ext>
            </a:extLst>
          </p:cNvPr>
          <p:cNvPicPr>
            <a:picLocks noChangeAspect="1"/>
          </p:cNvPicPr>
          <p:nvPr/>
        </p:nvPicPr>
        <p:blipFill>
          <a:blip r:embed="rId11">
            <a:alphaModFix amt="50000"/>
          </a:blip>
          <a:stretch>
            <a:fillRect/>
          </a:stretch>
        </p:blipFill>
        <p:spPr>
          <a:xfrm>
            <a:off x="599343" y="5012593"/>
            <a:ext cx="1943100" cy="952500"/>
          </a:xfrm>
          <a:prstGeom prst="rect">
            <a:avLst/>
          </a:prstGeom>
        </p:spPr>
      </p:pic>
    </p:spTree>
    <p:custDataLst>
      <p:tags r:id="rId1"/>
    </p:custDataLst>
    <p:extLst>
      <p:ext uri="{BB962C8B-B14F-4D97-AF65-F5344CB8AC3E}">
        <p14:creationId xmlns:p14="http://schemas.microsoft.com/office/powerpoint/2010/main" val="2488383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Courses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3406060"/>
          </a:xfrm>
        </p:spPr>
        <p:txBody>
          <a:bodyPr lIns="0" tIns="0" rIns="0" bIns="0" numCol="2" spcCol="914400">
            <a:no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To comply with social distancing protocols, School A has repurposed the gym for the AP Exam administrations and will be assigning specific arrival times to students.</a:t>
            </a:r>
          </a:p>
          <a:p>
            <a:pPr marL="257175" indent="-257175">
              <a:lnSpc>
                <a:spcPct val="114000"/>
              </a:lnSpc>
              <a:spcBef>
                <a:spcPts val="600"/>
              </a:spcBef>
            </a:pPr>
            <a:r>
              <a:rPr lang="en-US" sz="1300">
                <a:latin typeface="Arial"/>
                <a:cs typeface="Arial"/>
              </a:rPr>
              <a:t>50 students are planning to take the in-school paper and pencil AP English Language and Composition Exam. 75 students are planning to take the in-school paper and pencil AP Microeconomics Exam. </a:t>
            </a:r>
            <a:endParaRPr lang="en-US" sz="1300"/>
          </a:p>
          <a:p>
            <a:pPr marL="257175" indent="-257175">
              <a:lnSpc>
                <a:spcPct val="114000"/>
              </a:lnSpc>
              <a:spcBef>
                <a:spcPts val="600"/>
              </a:spcBef>
            </a:pPr>
            <a:r>
              <a:rPr lang="en-US" sz="1300">
                <a:latin typeface="Arial"/>
                <a:cs typeface="Arial"/>
              </a:rPr>
              <a:t>School A is concerned that it won’t be able to start the AP Microeconomics Exam on time, which is scheduled to begin immediately following the AP English Language and Composition Exam. </a:t>
            </a:r>
            <a:endParaRPr lang="en-US" sz="1300"/>
          </a:p>
          <a:p>
            <a:pPr marL="257175" indent="-257175">
              <a:lnSpc>
                <a:spcPct val="114000"/>
              </a:lnSpc>
              <a:spcBef>
                <a:spcPts val="600"/>
              </a:spcBef>
            </a:pPr>
            <a:endParaRPr lang="en-US" sz="1300"/>
          </a:p>
          <a:p>
            <a:pPr marL="257175" indent="-257175">
              <a:lnSpc>
                <a:spcPct val="114000"/>
              </a:lnSpc>
              <a:spcBef>
                <a:spcPts val="600"/>
              </a:spcBef>
            </a:pPr>
            <a:endParaRPr lang="en-US" sz="1300"/>
          </a:p>
          <a:p>
            <a:pPr marL="257175" indent="-257175">
              <a:lnSpc>
                <a:spcPct val="114000"/>
              </a:lnSpc>
              <a:spcBef>
                <a:spcPts val="600"/>
              </a:spcBef>
            </a:pPr>
            <a:r>
              <a:rPr lang="en-US" sz="1300">
                <a:latin typeface="Arial"/>
                <a:cs typeface="Arial"/>
              </a:rPr>
              <a:t>All desks in the gym must be disinfected after the first exam before additional students can begin arriving in the gym to take the second exam.</a:t>
            </a:r>
          </a:p>
          <a:p>
            <a:pPr marL="257175" indent="-257175">
              <a:lnSpc>
                <a:spcPct val="114000"/>
              </a:lnSpc>
              <a:spcBef>
                <a:spcPts val="600"/>
              </a:spcBef>
            </a:pPr>
            <a:r>
              <a:rPr lang="en-US" sz="1300">
                <a:latin typeface="Arial"/>
                <a:cs typeface="Arial"/>
              </a:rPr>
              <a:t>The school won’t be able to coordinate a socially distanced departure from the first exam, disinfect the gym, and socially distance the arrival of students before the second exam is scheduled to begin—even with the 1-hour start-time window. </a:t>
            </a: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In order to provide maximum flexibility and ensure they're adhering to health and safety protocols, School A decided to schedule AP Microeconomics Exam for Administration 2, as an in-school digital exam.</a:t>
            </a:r>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A</a:t>
            </a:r>
          </a:p>
        </p:txBody>
      </p:sp>
      <p:sp>
        <p:nvSpPr>
          <p:cNvPr id="5" name="TextBox 4">
            <a:extLst>
              <a:ext uri="{FF2B5EF4-FFF2-40B4-BE49-F238E27FC236}">
                <a16:creationId xmlns:a16="http://schemas.microsoft.com/office/drawing/2014/main" id="{A3A54C07-5866-0449-8612-6CFC111FD8F7}"/>
              </a:ext>
            </a:extLst>
          </p:cNvPr>
          <p:cNvSpPr txBox="1"/>
          <p:nvPr/>
        </p:nvSpPr>
        <p:spPr>
          <a:xfrm>
            <a:off x="356462" y="1613388"/>
            <a:ext cx="10070664"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a:t>
            </a:r>
            <a:r>
              <a:rPr lang="en-US" sz="2000" b="1">
                <a:solidFill>
                  <a:schemeClr val="accent3"/>
                </a:solidFill>
                <a:latin typeface="Arial" panose="020B0604020202020204" pitchFamily="34" charset="0"/>
                <a:cs typeface="Arial" panose="020B0604020202020204" pitchFamily="34" charset="0"/>
              </a:rPr>
              <a:t>courses</a:t>
            </a:r>
            <a:r>
              <a:rPr lang="en-US" sz="2000">
                <a:latin typeface="Arial" panose="020B0604020202020204" pitchFamily="34" charset="0"/>
                <a:cs typeface="Arial" panose="020B0604020202020204" pitchFamily="34" charset="0"/>
              </a:rPr>
              <a:t>, sections, and/or students, as needs and circumstances require. </a:t>
            </a:r>
          </a:p>
        </p:txBody>
      </p:sp>
      <p:pic>
        <p:nvPicPr>
          <p:cNvPr id="6" name="Picture 5">
            <a:extLst>
              <a:ext uri="{FF2B5EF4-FFF2-40B4-BE49-F238E27FC236}">
                <a16:creationId xmlns:a16="http://schemas.microsoft.com/office/drawing/2014/main" id="{6889312C-0B86-7241-AA28-7BB3FF429699}"/>
              </a:ext>
            </a:extLst>
          </p:cNvPr>
          <p:cNvPicPr>
            <a:picLocks noChangeAspect="1"/>
          </p:cNvPicPr>
          <p:nvPr/>
        </p:nvPicPr>
        <p:blipFill>
          <a:blip r:embed="rId2"/>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60895296-3141-EA4D-A18A-3396971460FE}"/>
              </a:ext>
            </a:extLst>
          </p:cNvPr>
          <p:cNvPicPr>
            <a:picLocks noChangeAspect="1"/>
          </p:cNvPicPr>
          <p:nvPr/>
        </p:nvPicPr>
        <p:blipFill>
          <a:blip r:embed="rId3"/>
          <a:stretch>
            <a:fillRect/>
          </a:stretch>
        </p:blipFill>
        <p:spPr>
          <a:xfrm>
            <a:off x="6300925" y="4695313"/>
            <a:ext cx="406400" cy="406400"/>
          </a:xfrm>
          <a:prstGeom prst="rect">
            <a:avLst/>
          </a:prstGeom>
        </p:spPr>
      </p:pic>
    </p:spTree>
    <p:extLst>
      <p:ext uri="{BB962C8B-B14F-4D97-AF65-F5344CB8AC3E}">
        <p14:creationId xmlns:p14="http://schemas.microsoft.com/office/powerpoint/2010/main" val="15406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Sections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3252866"/>
          </a:xfrm>
        </p:spPr>
        <p:txBody>
          <a:bodyPr lIns="0" tIns="0" rIns="0" bIns="0" numCol="2" spcCol="914400">
            <a:no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School B has opted to schedule the AP Psychology Exam as in-school digital during Administration 2—to make up for lost instructional time. </a:t>
            </a:r>
            <a:endParaRPr lang="en-US" sz="1300"/>
          </a:p>
          <a:p>
            <a:pPr marL="257175" indent="-257175">
              <a:lnSpc>
                <a:spcPct val="114000"/>
              </a:lnSpc>
              <a:spcBef>
                <a:spcPts val="600"/>
              </a:spcBef>
            </a:pPr>
            <a:r>
              <a:rPr lang="en-US" sz="1300">
                <a:latin typeface="Arial"/>
                <a:cs typeface="Arial"/>
              </a:rPr>
              <a:t>There are 2 sections of the AP course: 25 students in Period 5 and 25 students in Period 6.  </a:t>
            </a:r>
            <a:endParaRPr lang="en-US" sz="1300"/>
          </a:p>
          <a:p>
            <a:pPr marL="257175" indent="-257175">
              <a:lnSpc>
                <a:spcPct val="114000"/>
              </a:lnSpc>
              <a:spcBef>
                <a:spcPts val="600"/>
              </a:spcBef>
            </a:pPr>
            <a:r>
              <a:rPr lang="en-US" sz="1300">
                <a:latin typeface="Arial"/>
                <a:cs typeface="Arial"/>
              </a:rPr>
              <a:t>Recently adopted “large gathering” protocols for the school require standardized testing to be held in spaces large enough to allow for sufficient social distancing.</a:t>
            </a:r>
          </a:p>
          <a:p>
            <a:pPr marL="257175" indent="-257175">
              <a:lnSpc>
                <a:spcPct val="114000"/>
              </a:lnSpc>
              <a:spcBef>
                <a:spcPts val="600"/>
              </a:spcBef>
            </a:pPr>
            <a:r>
              <a:rPr lang="en-US" sz="1300">
                <a:latin typeface="Arial"/>
                <a:cs typeface="Arial"/>
              </a:rPr>
              <a:t>Normally, School B would test the students across multiple classrooms, but this year they’ve had to spread out classrooms into the gymnasium and cafeteria to comply with the health and safety protocols. </a:t>
            </a: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To ensure all students have the opportunity to test in school while also adhering to coronavirus protocols, School B decided to schedule all students from Period 5 during Administration 2 and all students from Period 6 during Administration 3. </a:t>
            </a:r>
            <a:endParaRPr lang="en-US" sz="1300"/>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B</a:t>
            </a:r>
          </a:p>
        </p:txBody>
      </p:sp>
      <p:sp>
        <p:nvSpPr>
          <p:cNvPr id="5" name="TextBox 4">
            <a:extLst>
              <a:ext uri="{FF2B5EF4-FFF2-40B4-BE49-F238E27FC236}">
                <a16:creationId xmlns:a16="http://schemas.microsoft.com/office/drawing/2014/main" id="{A3A54C07-5866-0449-8612-6CFC111FD8F7}"/>
              </a:ext>
            </a:extLst>
          </p:cNvPr>
          <p:cNvSpPr txBox="1"/>
          <p:nvPr/>
        </p:nvSpPr>
        <p:spPr>
          <a:xfrm>
            <a:off x="356462" y="1609344"/>
            <a:ext cx="10070664"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courses, </a:t>
            </a:r>
            <a:r>
              <a:rPr lang="en-US" sz="2000" b="1">
                <a:solidFill>
                  <a:schemeClr val="accent3"/>
                </a:solidFill>
                <a:latin typeface="Arial" panose="020B0604020202020204" pitchFamily="34" charset="0"/>
                <a:cs typeface="Arial" panose="020B0604020202020204" pitchFamily="34" charset="0"/>
              </a:rPr>
              <a:t>sections</a:t>
            </a:r>
            <a:r>
              <a:rPr lang="en-US" sz="2000">
                <a:latin typeface="Arial" panose="020B0604020202020204" pitchFamily="34" charset="0"/>
                <a:cs typeface="Arial" panose="020B0604020202020204" pitchFamily="34" charset="0"/>
              </a:rPr>
              <a:t>, and students, as needs and circumstances require. </a:t>
            </a:r>
          </a:p>
        </p:txBody>
      </p:sp>
      <p:pic>
        <p:nvPicPr>
          <p:cNvPr id="6" name="Picture 5">
            <a:extLst>
              <a:ext uri="{FF2B5EF4-FFF2-40B4-BE49-F238E27FC236}">
                <a16:creationId xmlns:a16="http://schemas.microsoft.com/office/drawing/2014/main" id="{4BB0E29C-BE9A-2E4C-A555-56EFD85D2648}"/>
              </a:ext>
            </a:extLst>
          </p:cNvPr>
          <p:cNvPicPr>
            <a:picLocks noChangeAspect="1"/>
          </p:cNvPicPr>
          <p:nvPr/>
        </p:nvPicPr>
        <p:blipFill>
          <a:blip r:embed="rId3"/>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89A62FD4-DE62-6B41-8C8B-83AC12F20118}"/>
              </a:ext>
            </a:extLst>
          </p:cNvPr>
          <p:cNvPicPr>
            <a:picLocks noChangeAspect="1"/>
          </p:cNvPicPr>
          <p:nvPr/>
        </p:nvPicPr>
        <p:blipFill>
          <a:blip r:embed="rId4"/>
          <a:stretch>
            <a:fillRect/>
          </a:stretch>
        </p:blipFill>
        <p:spPr>
          <a:xfrm>
            <a:off x="6300925" y="2644352"/>
            <a:ext cx="406400" cy="406400"/>
          </a:xfrm>
          <a:prstGeom prst="rect">
            <a:avLst/>
          </a:prstGeom>
        </p:spPr>
      </p:pic>
    </p:spTree>
    <p:extLst>
      <p:ext uri="{BB962C8B-B14F-4D97-AF65-F5344CB8AC3E}">
        <p14:creationId xmlns:p14="http://schemas.microsoft.com/office/powerpoint/2010/main" val="787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Students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2505456"/>
          </a:xfrm>
        </p:spPr>
        <p:txBody>
          <a:bodyPr lIns="0" tIns="0" rIns="0" bIns="0" numCol="2" spcCol="914400">
            <a:norm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School C has 100 students planning to take the AP United States History Exam during Administration 2—to help make up for lost instructional time.</a:t>
            </a:r>
          </a:p>
          <a:p>
            <a:pPr marL="257175" indent="-257175">
              <a:lnSpc>
                <a:spcPct val="114000"/>
              </a:lnSpc>
              <a:spcBef>
                <a:spcPts val="600"/>
              </a:spcBef>
            </a:pPr>
            <a:r>
              <a:rPr lang="en-US" sz="1300">
                <a:latin typeface="Arial"/>
                <a:cs typeface="Arial"/>
              </a:rPr>
              <a:t>The school is facing a challenge because, while they'll be opening the school building for in-school digital testing, they have 10 students who are considered "high risk" due to underlying health conditions. </a:t>
            </a:r>
            <a:endParaRPr lang="en-US" sz="1300"/>
          </a:p>
          <a:p>
            <a:pPr marL="0" indent="0">
              <a:lnSpc>
                <a:spcPct val="114000"/>
              </a:lnSpc>
              <a:spcBef>
                <a:spcPts val="600"/>
              </a:spcBef>
              <a:buNone/>
            </a:pP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For health and safety reasons, the AP coordinator authorized at-home digital exams for the 10 students who are unable to test in school and scheduled the other 90 students for in-school digital exams. </a:t>
            </a:r>
            <a:endParaRPr lang="en-US" sz="1300"/>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C</a:t>
            </a:r>
          </a:p>
        </p:txBody>
      </p:sp>
      <p:sp>
        <p:nvSpPr>
          <p:cNvPr id="5" name="TextBox 4">
            <a:extLst>
              <a:ext uri="{FF2B5EF4-FFF2-40B4-BE49-F238E27FC236}">
                <a16:creationId xmlns:a16="http://schemas.microsoft.com/office/drawing/2014/main" id="{A3A54C07-5866-0449-8612-6CFC111FD8F7}"/>
              </a:ext>
            </a:extLst>
          </p:cNvPr>
          <p:cNvSpPr txBox="1"/>
          <p:nvPr/>
        </p:nvSpPr>
        <p:spPr>
          <a:xfrm>
            <a:off x="374996" y="1609344"/>
            <a:ext cx="10052130"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courses, sections, and </a:t>
            </a:r>
            <a:r>
              <a:rPr lang="en-US" sz="2000" b="1">
                <a:solidFill>
                  <a:schemeClr val="accent3"/>
                </a:solidFill>
                <a:latin typeface="Arial" panose="020B0604020202020204" pitchFamily="34" charset="0"/>
                <a:cs typeface="Arial" panose="020B0604020202020204" pitchFamily="34" charset="0"/>
              </a:rPr>
              <a:t>students</a:t>
            </a:r>
            <a:r>
              <a:rPr lang="en-US" sz="2000">
                <a:latin typeface="Arial" panose="020B0604020202020204" pitchFamily="34" charset="0"/>
                <a:cs typeface="Arial" panose="020B0604020202020204" pitchFamily="34" charset="0"/>
              </a:rPr>
              <a:t>, as needs and circumstances require. </a:t>
            </a:r>
          </a:p>
        </p:txBody>
      </p:sp>
      <p:pic>
        <p:nvPicPr>
          <p:cNvPr id="6" name="Picture 5">
            <a:extLst>
              <a:ext uri="{FF2B5EF4-FFF2-40B4-BE49-F238E27FC236}">
                <a16:creationId xmlns:a16="http://schemas.microsoft.com/office/drawing/2014/main" id="{315B51A7-C52A-444E-80C7-167D917DBE78}"/>
              </a:ext>
            </a:extLst>
          </p:cNvPr>
          <p:cNvPicPr>
            <a:picLocks noChangeAspect="1"/>
          </p:cNvPicPr>
          <p:nvPr/>
        </p:nvPicPr>
        <p:blipFill>
          <a:blip r:embed="rId2"/>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CFE0E4D7-8560-A04E-AF17-317582BBB6B9}"/>
              </a:ext>
            </a:extLst>
          </p:cNvPr>
          <p:cNvPicPr>
            <a:picLocks noChangeAspect="1"/>
          </p:cNvPicPr>
          <p:nvPr/>
        </p:nvPicPr>
        <p:blipFill>
          <a:blip r:embed="rId3"/>
          <a:stretch>
            <a:fillRect/>
          </a:stretch>
        </p:blipFill>
        <p:spPr>
          <a:xfrm>
            <a:off x="6300925" y="2644352"/>
            <a:ext cx="406400" cy="406400"/>
          </a:xfrm>
          <a:prstGeom prst="rect">
            <a:avLst/>
          </a:prstGeom>
        </p:spPr>
      </p:pic>
    </p:spTree>
    <p:extLst>
      <p:ext uri="{BB962C8B-B14F-4D97-AF65-F5344CB8AC3E}">
        <p14:creationId xmlns:p14="http://schemas.microsoft.com/office/powerpoint/2010/main" val="376076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Additional Details </a:t>
            </a:r>
          </a:p>
        </p:txBody>
      </p:sp>
      <p:sp>
        <p:nvSpPr>
          <p:cNvPr id="2" name="Subtitle 1">
            <a:extLst>
              <a:ext uri="{FF2B5EF4-FFF2-40B4-BE49-F238E27FC236}">
                <a16:creationId xmlns:a16="http://schemas.microsoft.com/office/drawing/2014/main" id="{6E6C2580-0554-E54E-92FC-33DC1C36015C}"/>
              </a:ext>
            </a:extLst>
          </p:cNvPr>
          <p:cNvSpPr>
            <a:spLocks noGrp="1"/>
          </p:cNvSpPr>
          <p:nvPr>
            <p:ph type="subTitle" idx="1"/>
          </p:nvPr>
        </p:nvSpPr>
        <p:spPr/>
        <p:txBody>
          <a:bodyPr/>
          <a:lstStyle/>
          <a:p>
            <a:r>
              <a:rPr lang="en-US" sz="1700">
                <a:latin typeface="Arial"/>
                <a:cs typeface="Arial"/>
              </a:rPr>
              <a:t>About</a:t>
            </a:r>
            <a:r>
              <a:rPr lang="en-US" altLang="zh-CN" sz="1700">
                <a:latin typeface="Arial"/>
                <a:cs typeface="Arial"/>
              </a:rPr>
              <a:t> the 2021 </a:t>
            </a:r>
            <a:r>
              <a:rPr lang="en-US" sz="1700">
                <a:latin typeface="Arial"/>
                <a:cs typeface="Arial"/>
              </a:rPr>
              <a:t>AP Exams</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18" name="Rectangle 17"/>
          <p:cNvSpPr/>
          <p:nvPr/>
        </p:nvSpPr>
        <p:spPr>
          <a:xfrm>
            <a:off x="356461" y="2103195"/>
            <a:ext cx="3657600" cy="3956953"/>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cs typeface="Arial"/>
              </a:rPr>
              <a:t>Exam Fees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This year, AP will waive the $40 cancellation or unused exam fee, so all students have the flexibility this year demands.</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See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3">
                  <a:extLst>
                    <a:ext uri="{A12FA001-AC4F-418D-AE19-62706E023703}">
                      <ahyp:hlinkClr xmlns:ahyp="http://schemas.microsoft.com/office/drawing/2018/hyperlinkcolor" xmlns="" val="tx"/>
                    </a:ext>
                  </a:extLst>
                </a:hlinkClick>
              </a:rPr>
              <a:t>Exam Fees</a:t>
            </a:r>
            <a:r>
              <a:rPr kumimoji="0" lang="en-US" sz="1400" b="0" i="0" strike="noStrike" kern="1200" cap="none" spc="0" normalizeH="0" baseline="0" noProof="0">
                <a:ln>
                  <a:noFill/>
                </a:ln>
                <a:solidFill>
                  <a:schemeClr val="tx1"/>
                </a:solidFill>
                <a:effectLst/>
                <a:uLnTx/>
                <a:uFillTx/>
                <a:latin typeface="Arial"/>
                <a:ea typeface="Aktiv Grotesk" panose="020B0504020202020204" pitchFamily="34" charset="0"/>
                <a:cs typeface="Arial"/>
              </a:rPr>
              <a:t> for</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 the latest on AP Exam fees, refunds, and payment.</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Learn about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4"/>
              </a:rPr>
              <a:t>AP Exam Fee Reductions</a:t>
            </a:r>
            <a:r>
              <a:rPr kumimoji="0" lang="en-US" sz="1400" b="0" i="0" strike="noStrike" kern="1200" cap="none" spc="0" normalizeH="0" baseline="0" noProof="0">
                <a:ln>
                  <a:noFill/>
                </a:ln>
                <a:solidFill>
                  <a:schemeClr val="tx1"/>
                </a:solidFill>
                <a:effectLst/>
                <a:uLnTx/>
                <a:uFillTx/>
                <a:latin typeface="Arial"/>
                <a:ea typeface="Aktiv Grotesk" panose="020B0504020202020204" pitchFamily="34" charset="0"/>
                <a:cs typeface="Arial"/>
              </a:rPr>
              <a:t> a</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nd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5"/>
              </a:rPr>
              <a:t>AP Exam Fee Assistance</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t>
            </a:r>
            <a:endParaRPr kumimoji="0" lang="en-US" sz="1400" b="0" i="0" u="none" strike="noStrike" kern="1200" cap="none" spc="0" normalizeH="0" baseline="0" noProof="0">
              <a:ln>
                <a:noFill/>
              </a:ln>
              <a:solidFill>
                <a:schemeClr val="tx1"/>
              </a:solidFill>
              <a:effectLst/>
              <a:uLnTx/>
              <a:uFillTx/>
              <a:latin typeface="Arial"/>
              <a:cs typeface="Arial"/>
            </a:endParaRPr>
          </a:p>
          <a:p>
            <a:pPr marL="162560" marR="0" lvl="0" indent="-162560" algn="l" defTabSz="914400" rtl="0" eaLnBrk="1" fontAlgn="auto" latinLnBrk="0" hangingPunct="1">
              <a:lnSpc>
                <a:spcPct val="100000"/>
              </a:lnSpc>
              <a:spcBef>
                <a:spcPts val="0"/>
              </a:spcBef>
              <a:spcAft>
                <a:spcPts val="1139"/>
              </a:spcAft>
              <a:buClrTx/>
              <a:buSzTx/>
              <a:buFont typeface="Arial" panose="020B0604020202020204" pitchFamily="34" charset="0"/>
              <a:buChar char="•"/>
              <a:tabLst/>
              <a:defRPr/>
            </a:pPr>
            <a:endParaRPr lang="en-US" sz="132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4267200" y="2103197"/>
            <a:ext cx="3657600" cy="395321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cs typeface="Arial"/>
              </a:rPr>
              <a:t>Exam Registration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rPr>
              <a:t>The AP Exam Spring Course Orders and Fall Order Changes deadline remains March 12, 11:59 p.m. ET.</a:t>
            </a:r>
            <a:endParaRPr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endParaRPr>
          </a:p>
          <a:p>
            <a:pPr marL="171450" indent="-171450">
              <a:spcAft>
                <a:spcPts val="1200"/>
              </a:spcAft>
              <a:buFont typeface="Arial" panose="020B0604020202020204" pitchFamily="34" charset="0"/>
              <a:buChar char="•"/>
              <a:defRPr/>
            </a:pPr>
            <a:r>
              <a:rPr kumimoji="0"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rPr>
              <a:t>Starting in March, AP coordinators can use AP Registration and Ordering to update the testing date and location for each AP student, if needed.</a:t>
            </a:r>
            <a:r>
              <a:rPr lang="en-US" sz="1400" dirty="0">
                <a:solidFill>
                  <a:schemeClr val="tx1"/>
                </a:solidFill>
                <a:latin typeface="Arial"/>
                <a:ea typeface="Aktiv Grotesk" panose="020B0504020202020204" pitchFamily="34" charset="0"/>
                <a:cs typeface="Arial"/>
              </a:rPr>
              <a:t> </a:t>
            </a:r>
            <a:endParaRPr lang="en-US" sz="1400" b="0" i="0" u="none" strike="noStrike" kern="1200" cap="none" spc="0" normalizeH="0" baseline="0" noProof="0" dirty="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dirty="0">
                <a:solidFill>
                  <a:schemeClr val="tx1"/>
                </a:solidFill>
                <a:latin typeface="Arial"/>
                <a:ea typeface="Aktiv Grotesk" panose="020B0504020202020204" pitchFamily="34" charset="0"/>
                <a:cs typeface="Arial"/>
              </a:rPr>
              <a:t>Learn about </a:t>
            </a:r>
            <a:r>
              <a:rPr lang="en-US" sz="1400" u="sng" dirty="0">
                <a:solidFill>
                  <a:schemeClr val="tx1"/>
                </a:solidFill>
                <a:latin typeface="Arial"/>
                <a:ea typeface="Aktiv Grotesk" panose="020B0504020202020204" pitchFamily="34" charset="0"/>
                <a:cs typeface="Arial"/>
                <a:hlinkClick r:id="rId6"/>
              </a:rPr>
              <a:t>Managing Exam Order</a:t>
            </a:r>
            <a:r>
              <a:rPr lang="en-US" sz="1400" dirty="0">
                <a:solidFill>
                  <a:schemeClr val="tx1"/>
                </a:solidFill>
                <a:latin typeface="Arial"/>
                <a:ea typeface="Aktiv Grotesk" panose="020B0504020202020204" pitchFamily="34" charset="0"/>
                <a:cs typeface="Arial"/>
              </a:rPr>
              <a:t>.</a:t>
            </a:r>
            <a:endParaRPr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endParaRPr>
          </a:p>
        </p:txBody>
      </p:sp>
      <p:sp>
        <p:nvSpPr>
          <p:cNvPr id="15" name="Rectangle 14">
            <a:extLst>
              <a:ext uri="{FF2B5EF4-FFF2-40B4-BE49-F238E27FC236}">
                <a16:creationId xmlns:a16="http://schemas.microsoft.com/office/drawing/2014/main" id="{091AE91D-17FD-C64D-959D-4296B144D149}"/>
              </a:ext>
            </a:extLst>
          </p:cNvPr>
          <p:cNvSpPr/>
          <p:nvPr/>
        </p:nvSpPr>
        <p:spPr>
          <a:xfrm>
            <a:off x="8177939" y="2103197"/>
            <a:ext cx="3657600" cy="395321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cs typeface="Arial"/>
              </a:rPr>
              <a:t>Scores</a:t>
            </a:r>
          </a:p>
          <a:p>
            <a:pPr marL="162560" indent="-162560" defTabSz="868131">
              <a:spcAft>
                <a:spcPts val="1139"/>
              </a:spcAft>
              <a:buFont typeface="Arial" panose="020B0604020202020204" pitchFamily="34" charset="0"/>
              <a:buChar char="•"/>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As usual, students’ work will be scored by college faculty and AP teachers, and will be reported on </a:t>
            </a:r>
            <a:r>
              <a:rPr lang="en-US" sz="1400">
                <a:solidFill>
                  <a:schemeClr val="tx1"/>
                </a:solidFill>
                <a:latin typeface="Arial"/>
                <a:ea typeface="Aktiv Grotesk" panose="020B0504020202020204" pitchFamily="34" charset="0"/>
                <a:cs typeface="Arial"/>
              </a:rPr>
              <a:t>a 1–5 </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scale.</a:t>
            </a:r>
            <a:r>
              <a:rPr lang="en-US" sz="1400">
                <a:solidFill>
                  <a:schemeClr val="tx1"/>
                </a:solidFill>
                <a:latin typeface="Arial"/>
                <a:ea typeface="Aktiv Grotesk" panose="020B0504020202020204" pitchFamily="34" charset="0"/>
                <a:cs typeface="Arial"/>
              </a:rPr>
              <a:t> </a:t>
            </a:r>
            <a:endParaRPr lang="en-US" sz="1400" b="0" i="0" u="none" strike="noStrike" kern="1200" cap="none" spc="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162560" marR="0" lvl="0" indent="-162560" algn="l" defTabSz="868131" rtl="0" eaLnBrk="1" fontAlgn="auto" latinLnBrk="0" hangingPunct="1">
              <a:lnSpc>
                <a:spcPct val="100000"/>
              </a:lnSpc>
              <a:spcBef>
                <a:spcPts val="0"/>
              </a:spcBef>
              <a:spcAft>
                <a:spcPts val="1139"/>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Scores are anticipated to be released in July for </a:t>
            </a:r>
            <a:r>
              <a:rPr lang="en-US" sz="1400">
                <a:solidFill>
                  <a:schemeClr val="tx1"/>
                </a:solidFill>
                <a:latin typeface="Arial"/>
                <a:ea typeface="Aktiv Grotesk" panose="020B0504020202020204" pitchFamily="34" charset="0"/>
                <a:cs typeface="Arial"/>
              </a:rPr>
              <a:t>Administration 1 and Administration 2 </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and in August for </a:t>
            </a:r>
            <a:r>
              <a:rPr lang="en-US" sz="1400">
                <a:solidFill>
                  <a:schemeClr val="tx1"/>
                </a:solidFill>
                <a:latin typeface="Arial"/>
                <a:ea typeface="Aktiv Grotesk" panose="020B0504020202020204" pitchFamily="34" charset="0"/>
                <a:cs typeface="Arial"/>
              </a:rPr>
              <a:t>Administration</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 </a:t>
            </a:r>
            <a:r>
              <a:rPr lang="en-US" sz="1400">
                <a:solidFill>
                  <a:schemeClr val="tx1"/>
                </a:solidFill>
                <a:latin typeface="Arial"/>
                <a:ea typeface="Aktiv Grotesk" panose="020B0504020202020204" pitchFamily="34" charset="0"/>
                <a:cs typeface="Arial"/>
              </a:rPr>
              <a:t>3.</a:t>
            </a:r>
          </a:p>
          <a:p>
            <a:pPr marL="162560" marR="0" lvl="0" indent="-162560" algn="l" defTabSz="868131" rtl="0" eaLnBrk="1" fontAlgn="auto" latinLnBrk="0" hangingPunct="1">
              <a:lnSpc>
                <a:spcPct val="100000"/>
              </a:lnSpc>
              <a:spcBef>
                <a:spcPts val="0"/>
              </a:spcBef>
              <a:spcAft>
                <a:spcPts val="1139"/>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Instructional Planning Reports will</a:t>
            </a:r>
            <a:r>
              <a:rPr lang="en-US" sz="1400">
                <a:solidFill>
                  <a:schemeClr val="tx1"/>
                </a:solidFill>
                <a:latin typeface="Arial"/>
                <a:ea typeface="Aktiv Grotesk" panose="020B0504020202020204" pitchFamily="34" charset="0"/>
                <a:cs typeface="Arial"/>
              </a:rPr>
              <a:t> be available only for exams taken during Administration 1.</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p:txBody>
      </p:sp>
      <p:pic>
        <p:nvPicPr>
          <p:cNvPr id="3" name="Picture 2">
            <a:extLst>
              <a:ext uri="{FF2B5EF4-FFF2-40B4-BE49-F238E27FC236}">
                <a16:creationId xmlns:a16="http://schemas.microsoft.com/office/drawing/2014/main" id="{ACC52A37-C8CC-4B47-9316-712261B1137C}"/>
              </a:ext>
            </a:extLst>
          </p:cNvPr>
          <p:cNvPicPr>
            <a:picLocks noChangeAspect="1"/>
          </p:cNvPicPr>
          <p:nvPr/>
        </p:nvPicPr>
        <p:blipFill>
          <a:blip r:embed="rId7"/>
          <a:stretch>
            <a:fillRect/>
          </a:stretch>
        </p:blipFill>
        <p:spPr>
          <a:xfrm>
            <a:off x="9435239" y="1556087"/>
            <a:ext cx="1143000" cy="1143000"/>
          </a:xfrm>
          <a:prstGeom prst="rect">
            <a:avLst/>
          </a:prstGeom>
        </p:spPr>
      </p:pic>
      <p:pic>
        <p:nvPicPr>
          <p:cNvPr id="5" name="Picture 4">
            <a:extLst>
              <a:ext uri="{FF2B5EF4-FFF2-40B4-BE49-F238E27FC236}">
                <a16:creationId xmlns:a16="http://schemas.microsoft.com/office/drawing/2014/main" id="{265B9C49-E915-5048-AB42-8A94C73BEC6B}"/>
              </a:ext>
            </a:extLst>
          </p:cNvPr>
          <p:cNvPicPr>
            <a:picLocks noChangeAspect="1"/>
          </p:cNvPicPr>
          <p:nvPr/>
        </p:nvPicPr>
        <p:blipFill>
          <a:blip r:embed="rId8"/>
          <a:stretch>
            <a:fillRect/>
          </a:stretch>
        </p:blipFill>
        <p:spPr>
          <a:xfrm>
            <a:off x="5524500" y="1556087"/>
            <a:ext cx="1143000" cy="1143000"/>
          </a:xfrm>
          <a:prstGeom prst="rect">
            <a:avLst/>
          </a:prstGeom>
        </p:spPr>
      </p:pic>
      <p:pic>
        <p:nvPicPr>
          <p:cNvPr id="9" name="Picture 8">
            <a:extLst>
              <a:ext uri="{FF2B5EF4-FFF2-40B4-BE49-F238E27FC236}">
                <a16:creationId xmlns:a16="http://schemas.microsoft.com/office/drawing/2014/main" id="{8E1C8A14-6CCB-7F49-AC92-D21A4B2031C8}"/>
              </a:ext>
            </a:extLst>
          </p:cNvPr>
          <p:cNvPicPr>
            <a:picLocks noChangeAspect="1"/>
          </p:cNvPicPr>
          <p:nvPr/>
        </p:nvPicPr>
        <p:blipFill>
          <a:blip r:embed="rId9"/>
          <a:stretch>
            <a:fillRect/>
          </a:stretch>
        </p:blipFill>
        <p:spPr>
          <a:xfrm>
            <a:off x="1613761" y="1556087"/>
            <a:ext cx="1143000" cy="1143000"/>
          </a:xfrm>
          <a:prstGeom prst="rect">
            <a:avLst/>
          </a:prstGeom>
        </p:spPr>
      </p:pic>
    </p:spTree>
    <p:extLst>
      <p:ext uri="{BB962C8B-B14F-4D97-AF65-F5344CB8AC3E}">
        <p14:creationId xmlns:p14="http://schemas.microsoft.com/office/powerpoint/2010/main" val="15495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00" b="1" i="0" u="none" strike="noStrike" kern="1200" cap="none" spc="0" normalizeH="0" baseline="0" noProof="0">
                <a:ln>
                  <a:noFill/>
                </a:ln>
                <a:solidFill>
                  <a:srgbClr val="FFFFFF"/>
                </a:solidFill>
                <a:effectLst/>
                <a:uLnTx/>
                <a:uFillTx/>
                <a:latin typeface="Roboto Slab"/>
                <a:ea typeface="+mn-ea"/>
                <a:cs typeface="+mn-cs"/>
              </a:rPr>
              <a:t>2</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35609" y="3123965"/>
            <a:ext cx="8072818" cy="1562871"/>
          </a:xfrm>
        </p:spPr>
        <p:txBody>
          <a:bodyPr/>
          <a:lstStyle/>
          <a:p>
            <a:r>
              <a:rPr lang="en-US" sz="6800"/>
              <a:t>AP Exam Schedule</a:t>
            </a:r>
            <a:endParaRPr lang="en-US"/>
          </a:p>
        </p:txBody>
      </p:sp>
    </p:spTree>
    <p:extLst>
      <p:ext uri="{BB962C8B-B14F-4D97-AF65-F5344CB8AC3E}">
        <p14:creationId xmlns:p14="http://schemas.microsoft.com/office/powerpoint/2010/main" val="207613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FD39-9DC9-486F-8732-4EE0C63628C3}"/>
              </a:ext>
            </a:extLst>
          </p:cNvPr>
          <p:cNvSpPr>
            <a:spLocks noGrp="1"/>
          </p:cNvSpPr>
          <p:nvPr>
            <p:ph type="title"/>
          </p:nvPr>
        </p:nvSpPr>
        <p:spPr/>
        <p:txBody>
          <a:bodyPr/>
          <a:lstStyle/>
          <a:p>
            <a:r>
              <a:rPr lang="en-US" sz="3400"/>
              <a:t>Reading the AP Exam Schedule</a:t>
            </a:r>
            <a:endParaRPr lang="en-US"/>
          </a:p>
        </p:txBody>
      </p:sp>
      <p:sp>
        <p:nvSpPr>
          <p:cNvPr id="3" name="Text Placeholder 2">
            <a:extLst>
              <a:ext uri="{FF2B5EF4-FFF2-40B4-BE49-F238E27FC236}">
                <a16:creationId xmlns:a16="http://schemas.microsoft.com/office/drawing/2014/main" id="{F0162BCA-89AD-4B9F-86E9-90C3865B4D4E}"/>
              </a:ext>
            </a:extLst>
          </p:cNvPr>
          <p:cNvSpPr>
            <a:spLocks noGrp="1"/>
          </p:cNvSpPr>
          <p:nvPr>
            <p:ph type="body" sz="quarter" idx="10"/>
          </p:nvPr>
        </p:nvSpPr>
        <p:spPr>
          <a:xfrm>
            <a:off x="6923078" y="1730040"/>
            <a:ext cx="4795328" cy="3673427"/>
          </a:xfrm>
        </p:spPr>
        <p:txBody>
          <a:bodyPr lIns="0" tIns="0" rIns="0" bIns="0" numCol="1" spcCol="1371600">
            <a:noAutofit/>
          </a:bodyPr>
          <a:lstStyle/>
          <a:p>
            <a:pPr marL="342900" indent="-342900">
              <a:spcBef>
                <a:spcPts val="1200"/>
              </a:spcBef>
              <a:buFont typeface="+mj-lt"/>
              <a:buAutoNum type="arabicPeriod"/>
            </a:pPr>
            <a:r>
              <a:rPr lang="en-US" altLang="zh-CN" sz="1400">
                <a:latin typeface="Arial"/>
                <a:ea typeface="Aktiv Grotesk"/>
                <a:cs typeface="Aktiv Grotesk"/>
              </a:rPr>
              <a:t>Each a</a:t>
            </a:r>
            <a:r>
              <a:rPr lang="en-US" altLang="zh-CN" sz="1400">
                <a:latin typeface="Arial"/>
                <a:ea typeface="Aktiv Grotesk"/>
                <a:cs typeface="Arial"/>
              </a:rPr>
              <a:t>dministration calendar designates AP Exam administration dates, the start time of each exam, and whether an exam is paper and pencil or digital.</a:t>
            </a:r>
            <a:endParaRPr lang="en-US">
              <a:latin typeface="Arial"/>
              <a:cs typeface="Arial"/>
            </a:endParaRPr>
          </a:p>
          <a:p>
            <a:pPr marL="342900" indent="-342900">
              <a:spcBef>
                <a:spcPts val="1200"/>
              </a:spcBef>
              <a:buFont typeface="+mj-lt"/>
              <a:buAutoNum type="arabicPeriod"/>
            </a:pPr>
            <a:r>
              <a:rPr lang="en-US" altLang="zh-CN" sz="1400">
                <a:latin typeface="Arial"/>
                <a:ea typeface="Aktiv Grotesk"/>
                <a:cs typeface="Arial"/>
              </a:rPr>
              <a:t>The exam format, whether paper and pencil or digital, is indicated in the blue header above the exam dates.</a:t>
            </a:r>
          </a:p>
          <a:p>
            <a:pPr marL="342900" indent="-342900">
              <a:spcBef>
                <a:spcPts val="1200"/>
              </a:spcBef>
              <a:buFont typeface="+mj-lt"/>
              <a:buAutoNum type="arabicPeriod"/>
            </a:pPr>
            <a:r>
              <a:rPr lang="en-US" altLang="zh-CN" sz="1400">
                <a:latin typeface="Arial"/>
                <a:ea typeface="Aktiv Grotesk"/>
                <a:cs typeface="Arial"/>
              </a:rPr>
              <a:t>In-school paper and pencil exams are scheduled to start at 8 a.m., 12 noon, and 2 p.m. local time. </a:t>
            </a:r>
            <a:endParaRPr lang="en-US" altLang="zh-CN" sz="1400">
              <a:ea typeface="Aktiv Grotesk"/>
            </a:endParaRPr>
          </a:p>
          <a:p>
            <a:pPr marL="342900" indent="-342900">
              <a:spcBef>
                <a:spcPts val="1200"/>
              </a:spcBef>
              <a:buFont typeface="+mj-lt"/>
              <a:buAutoNum type="arabicPeriod"/>
            </a:pPr>
            <a:r>
              <a:rPr lang="en-US" altLang="zh-CN" sz="1400">
                <a:latin typeface="Arial"/>
                <a:ea typeface="Aktiv Grotesk"/>
                <a:cs typeface="Arial"/>
              </a:rPr>
              <a:t>Digital exams, whether they’re taken in school or at home, are scheduled for simultaneous start times worldwide at 12 p.m. and 4 p.m. EDT.</a:t>
            </a:r>
          </a:p>
          <a:p>
            <a:pPr marL="342900" indent="-342900">
              <a:spcBef>
                <a:spcPts val="1200"/>
              </a:spcBef>
              <a:buFont typeface="+mj-lt"/>
              <a:buAutoNum type="arabicPeriod"/>
            </a:pPr>
            <a:r>
              <a:rPr lang="en-US" altLang="zh-CN" sz="1400">
                <a:latin typeface="Arial"/>
                <a:ea typeface="Aktiv Grotesk"/>
                <a:cs typeface="Arial"/>
              </a:rPr>
              <a:t>During Administration 1, n</a:t>
            </a:r>
            <a:r>
              <a:rPr lang="en-US" sz="1400">
                <a:effectLst/>
                <a:latin typeface="Arial"/>
                <a:ea typeface="Calibri" panose="020F0502020204030204" pitchFamily="34" charset="0"/>
                <a:cs typeface="Arial"/>
              </a:rPr>
              <a:t>o exams are scheduled for Thursday, May 13, to avoid conflicts for students observing Eid </a:t>
            </a:r>
            <a:r>
              <a:rPr lang="en-US" sz="1400">
                <a:latin typeface="Arial"/>
                <a:ea typeface="Calibri" panose="020F0502020204030204" pitchFamily="34" charset="0"/>
                <a:cs typeface="Arial"/>
              </a:rPr>
              <a:t>al-</a:t>
            </a:r>
            <a:r>
              <a:rPr lang="en-US" sz="1400" err="1">
                <a:latin typeface="Arial"/>
                <a:ea typeface="Calibri" panose="020F0502020204030204" pitchFamily="34" charset="0"/>
                <a:cs typeface="Arial"/>
              </a:rPr>
              <a:t>Fitr</a:t>
            </a:r>
            <a:r>
              <a:rPr lang="en-US" sz="1400">
                <a:effectLst/>
                <a:latin typeface="Arial"/>
                <a:ea typeface="Calibri" panose="020F0502020204030204" pitchFamily="34" charset="0"/>
                <a:cs typeface="Arial"/>
              </a:rPr>
              <a:t>. Exams previously scheduled for May 13 will instead be administered on May 17.</a:t>
            </a:r>
            <a:endParaRPr lang="en-US" altLang="zh-CN" sz="1400">
              <a:latin typeface="Arial"/>
              <a:ea typeface="Aktiv Grotesk"/>
              <a:cs typeface="Arial"/>
            </a:endParaRPr>
          </a:p>
        </p:txBody>
      </p:sp>
      <p:sp>
        <p:nvSpPr>
          <p:cNvPr id="4" name="Subtitle 3">
            <a:extLst>
              <a:ext uri="{FF2B5EF4-FFF2-40B4-BE49-F238E27FC236}">
                <a16:creationId xmlns:a16="http://schemas.microsoft.com/office/drawing/2014/main" id="{7711FC53-6846-4AB7-812D-157BE8BD0FA0}"/>
              </a:ext>
            </a:extLst>
          </p:cNvPr>
          <p:cNvSpPr>
            <a:spLocks noGrp="1"/>
          </p:cNvSpPr>
          <p:nvPr>
            <p:ph type="subTitle" idx="1"/>
          </p:nvPr>
        </p:nvSpPr>
        <p:spPr>
          <a:xfrm>
            <a:off x="356461" y="1074107"/>
            <a:ext cx="6511242" cy="534662"/>
          </a:xfrm>
        </p:spPr>
        <p:txBody>
          <a:bodyPr/>
          <a:lstStyle/>
          <a:p>
            <a:r>
              <a:rPr lang="en-US" sz="1700">
                <a:ea typeface="+mn-lt"/>
                <a:cs typeface="+mn-lt"/>
              </a:rPr>
              <a:t>AP Exam Schedule</a:t>
            </a:r>
          </a:p>
          <a:p>
            <a:endParaRPr lang="en-US" sz="1700" b="0">
              <a:ea typeface="+mn-lt"/>
              <a:cs typeface="+mn-lt"/>
            </a:endParaRPr>
          </a:p>
        </p:txBody>
      </p:sp>
      <p:pic>
        <p:nvPicPr>
          <p:cNvPr id="6" name="Picture 5">
            <a:extLst>
              <a:ext uri="{FF2B5EF4-FFF2-40B4-BE49-F238E27FC236}">
                <a16:creationId xmlns:a16="http://schemas.microsoft.com/office/drawing/2014/main" id="{6CB97C46-C8DA-4793-A763-8E80F570D0DE}"/>
              </a:ext>
            </a:extLst>
          </p:cNvPr>
          <p:cNvPicPr>
            <a:picLocks noChangeAspect="1"/>
          </p:cNvPicPr>
          <p:nvPr/>
        </p:nvPicPr>
        <p:blipFill>
          <a:blip r:embed="rId3"/>
          <a:stretch>
            <a:fillRect/>
          </a:stretch>
        </p:blipFill>
        <p:spPr>
          <a:xfrm>
            <a:off x="356460" y="1730039"/>
            <a:ext cx="6015727" cy="2419929"/>
          </a:xfrm>
          <a:prstGeom prst="rect">
            <a:avLst/>
          </a:prstGeom>
          <a:solidFill>
            <a:schemeClr val="tx2"/>
          </a:solidFill>
          <a:ln w="3175">
            <a:solidFill>
              <a:schemeClr val="bg1">
                <a:lumMod val="75000"/>
              </a:schemeClr>
            </a:solidFill>
          </a:ln>
          <a:effectLst>
            <a:outerShdw blurRad="165100" dist="38100" dir="2700000" algn="tl" rotWithShape="0">
              <a:prstClr val="black">
                <a:alpha val="18000"/>
              </a:prstClr>
            </a:outerShdw>
          </a:effectLst>
        </p:spPr>
      </p:pic>
      <p:pic>
        <p:nvPicPr>
          <p:cNvPr id="24" name="Picture 23">
            <a:extLst>
              <a:ext uri="{FF2B5EF4-FFF2-40B4-BE49-F238E27FC236}">
                <a16:creationId xmlns:a16="http://schemas.microsoft.com/office/drawing/2014/main" id="{3CEB2C84-2277-49C0-9B1F-BFB18DA7B105}"/>
              </a:ext>
            </a:extLst>
          </p:cNvPr>
          <p:cNvPicPr>
            <a:picLocks noChangeAspect="1"/>
          </p:cNvPicPr>
          <p:nvPr/>
        </p:nvPicPr>
        <p:blipFill>
          <a:blip r:embed="rId4"/>
          <a:stretch>
            <a:fillRect/>
          </a:stretch>
        </p:blipFill>
        <p:spPr>
          <a:xfrm>
            <a:off x="1830010" y="2959366"/>
            <a:ext cx="4824831" cy="2858825"/>
          </a:xfrm>
          <a:prstGeom prst="rect">
            <a:avLst/>
          </a:prstGeom>
          <a:solidFill>
            <a:schemeClr val="tx2"/>
          </a:solidFill>
          <a:ln w="3175">
            <a:solidFill>
              <a:schemeClr val="bg1">
                <a:lumMod val="75000"/>
              </a:schemeClr>
            </a:solidFill>
          </a:ln>
          <a:effectLst>
            <a:outerShdw blurRad="165100" dist="38100" dir="2700000" algn="tl" rotWithShape="0">
              <a:prstClr val="black">
                <a:alpha val="18000"/>
              </a:prstClr>
            </a:outerShdw>
          </a:effectLst>
        </p:spPr>
      </p:pic>
    </p:spTree>
    <p:extLst>
      <p:ext uri="{BB962C8B-B14F-4D97-AF65-F5344CB8AC3E}">
        <p14:creationId xmlns:p14="http://schemas.microsoft.com/office/powerpoint/2010/main" val="33093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nvGraphicFramePr>
        <p:xfrm>
          <a:off x="356461" y="1458892"/>
          <a:ext cx="11479078" cy="4678684"/>
        </p:xfrm>
        <a:graphic>
          <a:graphicData uri="http://schemas.openxmlformats.org/drawingml/2006/table">
            <a:tbl>
              <a:tblPr firstRow="1" firstCol="1" bandRow="1"/>
              <a:tblGrid>
                <a:gridCol w="1964709">
                  <a:extLst>
                    <a:ext uri="{9D8B030D-6E8A-4147-A177-3AD203B41FA5}">
                      <a16:colId xmlns:a16="http://schemas.microsoft.com/office/drawing/2014/main" val="4120082786"/>
                    </a:ext>
                  </a:extLst>
                </a:gridCol>
                <a:gridCol w="2965938">
                  <a:extLst>
                    <a:ext uri="{9D8B030D-6E8A-4147-A177-3AD203B41FA5}">
                      <a16:colId xmlns:a16="http://schemas.microsoft.com/office/drawing/2014/main" val="435643823"/>
                    </a:ext>
                  </a:extLst>
                </a:gridCol>
                <a:gridCol w="3563815">
                  <a:extLst>
                    <a:ext uri="{9D8B030D-6E8A-4147-A177-3AD203B41FA5}">
                      <a16:colId xmlns:a16="http://schemas.microsoft.com/office/drawing/2014/main" val="331682763"/>
                    </a:ext>
                  </a:extLst>
                </a:gridCol>
                <a:gridCol w="2984616">
                  <a:extLst>
                    <a:ext uri="{9D8B030D-6E8A-4147-A177-3AD203B41FA5}">
                      <a16:colId xmlns:a16="http://schemas.microsoft.com/office/drawing/2014/main" val="976391105"/>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Paper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8 a.m.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76835"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2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76835"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3,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Government and Politics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Mechanics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48285"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Electricity and Magnetism</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Tuesday, May 4,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AB</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BC</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German Language and Culture</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Human Geography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Wednesday, May 5,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Literature and Composition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Japanese Language and Culture (computer-based)</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1: Algebra-Based</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Thursday, May 6,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History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A</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7174167"/>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Friday, May 7,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Literature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European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2: Algebra-Based</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10,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World History: Modern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Macroeconomics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2616112"/>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Tuesday, May 11,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Seminar</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Language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Psychology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Wednesday, May 12,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Language and Composition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Microeconomics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Music Theory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7000"/>
                        </a:lnSpc>
                        <a:spcBef>
                          <a:spcPts val="0"/>
                        </a:spcBef>
                        <a:spcAft>
                          <a:spcPts val="800"/>
                        </a:spcAft>
                      </a:pPr>
                      <a:r>
                        <a:rPr lang="en-US" sz="1100" b="1">
                          <a:solidFill>
                            <a:srgbClr val="000000"/>
                          </a:solidFill>
                          <a:effectLst/>
                          <a:latin typeface="Arial" panose="020B0604020202020204" pitchFamily="34" charset="0"/>
                          <a:ea typeface="Calibri" panose="020F0502020204030204" pitchFamily="34" charset="0"/>
                          <a:cs typeface="Arial" panose="020B0604020202020204" pitchFamily="34" charset="0"/>
                        </a:rPr>
                        <a:t>Thursday, May 13,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solidFill>
                            <a:srgbClr val="000000"/>
                          </a:solidFill>
                          <a:effectLst/>
                          <a:latin typeface="Arial" panose="020B0604020202020204" pitchFamily="34" charset="0"/>
                          <a:ea typeface="Calibri" panose="020F0502020204030204" pitchFamily="34" charset="0"/>
                          <a:cs typeface="Arial" panose="020B0604020202020204" pitchFamily="34" charset="0"/>
                        </a:rPr>
                        <a:t>NO EXAMS SCHEDULED</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nSpc>
                          <a:spcPct val="107000"/>
                        </a:lnSpc>
                        <a:spcBef>
                          <a:spcPts val="0"/>
                        </a:spcBef>
                        <a:spcAft>
                          <a:spcPts val="8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07000"/>
                        </a:lnSpc>
                        <a:spcBef>
                          <a:spcPts val="0"/>
                        </a:spcBef>
                        <a:spcAft>
                          <a:spcPts val="800"/>
                        </a:spcAft>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930103"/>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Friday, May 14,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Biology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Italian Language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Environmental Science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17,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Principles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Statistics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1</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pic>
        <p:nvPicPr>
          <p:cNvPr id="3" name="Picture 2">
            <a:extLst>
              <a:ext uri="{FF2B5EF4-FFF2-40B4-BE49-F238E27FC236}">
                <a16:creationId xmlns:a16="http://schemas.microsoft.com/office/drawing/2014/main" id="{D44F9E3A-114E-AA4B-A939-DAA22F28C20E}"/>
              </a:ext>
            </a:extLst>
          </p:cNvPr>
          <p:cNvPicPr>
            <a:picLocks noChangeAspect="1"/>
          </p:cNvPicPr>
          <p:nvPr/>
        </p:nvPicPr>
        <p:blipFill>
          <a:blip r:embed="rId3"/>
          <a:stretch>
            <a:fillRect/>
          </a:stretch>
        </p:blipFill>
        <p:spPr>
          <a:xfrm>
            <a:off x="976923" y="1595803"/>
            <a:ext cx="203200" cy="203200"/>
          </a:xfrm>
          <a:prstGeom prst="rect">
            <a:avLst/>
          </a:prstGeom>
        </p:spPr>
      </p:pic>
    </p:spTree>
    <p:extLst>
      <p:ext uri="{BB962C8B-B14F-4D97-AF65-F5344CB8AC3E}">
        <p14:creationId xmlns:p14="http://schemas.microsoft.com/office/powerpoint/2010/main" val="383903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extLst>
              <p:ext uri="{D42A27DB-BD31-4B8C-83A1-F6EECF244321}">
                <p14:modId xmlns:p14="http://schemas.microsoft.com/office/powerpoint/2010/main" val="4018849994"/>
              </p:ext>
            </p:extLst>
          </p:nvPr>
        </p:nvGraphicFramePr>
        <p:xfrm>
          <a:off x="356460" y="1525392"/>
          <a:ext cx="5394960" cy="43973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Digital</a:t>
                      </a:r>
                      <a:endParaRPr lang="en-US" sz="1200">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4 p.m.</a:t>
                      </a:r>
                      <a:endParaRPr lang="en-US" sz="1200">
                        <a:effectLst/>
                        <a:latin typeface="Arial"/>
                        <a:ea typeface="Calibri" panose="020F0502020204030204" pitchFamily="34" charset="0"/>
                        <a:cs typeface="Arial"/>
                      </a:endParaRPr>
                    </a:p>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Tuesday,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18,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English Literature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Computer Science A</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Wednesday,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19,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European History </a:t>
                      </a:r>
                      <a:endParaRPr lang="en-US" sz="110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United States History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Macroeconomics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Thursday,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20,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United States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World History: Modern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Psychology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Paper</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8 a.m.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3837174167"/>
                  </a:ext>
                </a:extLst>
              </a:tr>
              <a:tr h="0">
                <a:tc>
                  <a:txBody>
                    <a:bodyPr/>
                    <a:lstStyle/>
                    <a:p>
                      <a:pPr marL="0" marR="0">
                        <a:lnSpc>
                          <a:spcPct val="107000"/>
                        </a:lnSpc>
                        <a:spcBef>
                          <a:spcPts val="0"/>
                        </a:spcBef>
                        <a:spcAft>
                          <a:spcPts val="0"/>
                        </a:spcAft>
                      </a:pPr>
                      <a:r>
                        <a:rPr lang="en-US" sz="1100" b="1">
                          <a:effectLst/>
                          <a:latin typeface="Arial"/>
                          <a:ea typeface="Calibri" panose="020F0502020204030204" pitchFamily="34" charset="0"/>
                          <a:cs typeface="Arial"/>
                        </a:rPr>
                        <a:t>Friday, </a:t>
                      </a:r>
                    </a:p>
                    <a:p>
                      <a:pPr marL="0" marR="0">
                        <a:lnSpc>
                          <a:spcPct val="107000"/>
                        </a:lnSpc>
                        <a:spcBef>
                          <a:spcPts val="0"/>
                        </a:spcBef>
                        <a:spcAft>
                          <a:spcPts val="0"/>
                        </a:spcAft>
                      </a:pPr>
                      <a:r>
                        <a:rPr lang="en-US" sz="1100" b="1">
                          <a:effectLst/>
                          <a:latin typeface="Arial"/>
                          <a:ea typeface="Calibri" panose="020F0502020204030204" pitchFamily="34" charset="0"/>
                          <a:cs typeface="Arial"/>
                        </a:rPr>
                        <a:t>May 21,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Italian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Japanese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Spanish Language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German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Music Theory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Spanish Literature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0"/>
                        </a:spcAft>
                      </a:pP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2</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graphicFrame>
        <p:nvGraphicFramePr>
          <p:cNvPr id="14" name="Table 13">
            <a:extLst>
              <a:ext uri="{FF2B5EF4-FFF2-40B4-BE49-F238E27FC236}">
                <a16:creationId xmlns:a16="http://schemas.microsoft.com/office/drawing/2014/main" id="{84234E5C-7AD5-0A4B-A538-3A219781D79F}"/>
              </a:ext>
            </a:extLst>
          </p:cNvPr>
          <p:cNvGraphicFramePr>
            <a:graphicFrameLocks noGrp="1"/>
          </p:cNvGraphicFramePr>
          <p:nvPr>
            <p:extLst>
              <p:ext uri="{D42A27DB-BD31-4B8C-83A1-F6EECF244321}">
                <p14:modId xmlns:p14="http://schemas.microsoft.com/office/powerpoint/2010/main" val="3385319293"/>
              </p:ext>
            </p:extLst>
          </p:nvPr>
        </p:nvGraphicFramePr>
        <p:xfrm>
          <a:off x="6440580" y="1525392"/>
          <a:ext cx="5394960" cy="37790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Paper</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8 a.m.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2582616112"/>
                  </a:ext>
                </a:extLst>
              </a:tr>
              <a:tr h="0">
                <a:tc>
                  <a:txBody>
                    <a:bodyPr/>
                    <a:lstStyle/>
                    <a:p>
                      <a:pPr marL="0" marR="0">
                        <a:lnSpc>
                          <a:spcPct val="107000"/>
                        </a:lnSpc>
                        <a:spcBef>
                          <a:spcPts val="0"/>
                        </a:spcBef>
                        <a:spcAft>
                          <a:spcPts val="0"/>
                        </a:spcAft>
                      </a:pPr>
                      <a:r>
                        <a:rPr lang="en-US" sz="1100" b="1">
                          <a:effectLst/>
                          <a:latin typeface="Arial"/>
                          <a:ea typeface="Calibri" panose="020F0502020204030204" pitchFamily="34" charset="0"/>
                          <a:cs typeface="Arial"/>
                        </a:rPr>
                        <a:t>Monday, </a:t>
                      </a:r>
                    </a:p>
                    <a:p>
                      <a:pPr marL="0" marR="0">
                        <a:lnSpc>
                          <a:spcPct val="107000"/>
                        </a:lnSpc>
                        <a:spcBef>
                          <a:spcPts val="0"/>
                        </a:spcBef>
                        <a:spcAft>
                          <a:spcPts val="0"/>
                        </a:spcAft>
                      </a:pPr>
                      <a:r>
                        <a:rPr lang="en-US" sz="1100" b="1">
                          <a:effectLst/>
                          <a:latin typeface="Arial"/>
                          <a:ea typeface="Calibri" panose="020F0502020204030204" pitchFamily="34" charset="0"/>
                          <a:cs typeface="Arial"/>
                        </a:rPr>
                        <a:t>May 24,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Calculus AB</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Calculus BC</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1: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C: Mechanics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Tuesday,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25,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C: Electricity and Magnetism</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2: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Statistics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Digital</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4 p.m.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898930103"/>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Wednesday,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26,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English Language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Computer Science Principles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Seminar</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Thursday,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27,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Biology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Environmental Science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Friday,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Human Geography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Microeconomics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cxnSp>
        <p:nvCxnSpPr>
          <p:cNvPr id="5" name="Straight Connector 4">
            <a:extLst>
              <a:ext uri="{FF2B5EF4-FFF2-40B4-BE49-F238E27FC236}">
                <a16:creationId xmlns:a16="http://schemas.microsoft.com/office/drawing/2014/main" id="{858B1223-D1E1-3347-9345-FD89069BF265}"/>
              </a:ext>
            </a:extLst>
          </p:cNvPr>
          <p:cNvCxnSpPr/>
          <p:nvPr/>
        </p:nvCxnSpPr>
        <p:spPr>
          <a:xfrm>
            <a:off x="6096000" y="1525392"/>
            <a:ext cx="0" cy="4295042"/>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C7025DF-7E6F-A448-8C1F-050029609AD4}"/>
              </a:ext>
            </a:extLst>
          </p:cNvPr>
          <p:cNvPicPr>
            <a:picLocks noChangeAspect="1"/>
          </p:cNvPicPr>
          <p:nvPr/>
        </p:nvPicPr>
        <p:blipFill>
          <a:blip r:embed="rId2"/>
          <a:stretch>
            <a:fillRect/>
          </a:stretch>
        </p:blipFill>
        <p:spPr>
          <a:xfrm>
            <a:off x="963205" y="3695519"/>
            <a:ext cx="203200" cy="203200"/>
          </a:xfrm>
          <a:prstGeom prst="rect">
            <a:avLst/>
          </a:prstGeom>
        </p:spPr>
      </p:pic>
      <p:pic>
        <p:nvPicPr>
          <p:cNvPr id="20" name="Picture 19">
            <a:extLst>
              <a:ext uri="{FF2B5EF4-FFF2-40B4-BE49-F238E27FC236}">
                <a16:creationId xmlns:a16="http://schemas.microsoft.com/office/drawing/2014/main" id="{58649924-ADEA-F54E-B8F8-93C0049D6E64}"/>
              </a:ext>
            </a:extLst>
          </p:cNvPr>
          <p:cNvPicPr>
            <a:picLocks noChangeAspect="1"/>
          </p:cNvPicPr>
          <p:nvPr/>
        </p:nvPicPr>
        <p:blipFill>
          <a:blip r:embed="rId2"/>
          <a:stretch>
            <a:fillRect/>
          </a:stretch>
        </p:blipFill>
        <p:spPr>
          <a:xfrm>
            <a:off x="7049478" y="1675901"/>
            <a:ext cx="203200" cy="203200"/>
          </a:xfrm>
          <a:prstGeom prst="rect">
            <a:avLst/>
          </a:prstGeom>
        </p:spPr>
      </p:pic>
      <p:pic>
        <p:nvPicPr>
          <p:cNvPr id="21" name="Picture 20">
            <a:extLst>
              <a:ext uri="{FF2B5EF4-FFF2-40B4-BE49-F238E27FC236}">
                <a16:creationId xmlns:a16="http://schemas.microsoft.com/office/drawing/2014/main" id="{11451587-9AA7-274B-B96B-6C2EBDF99CFF}"/>
              </a:ext>
            </a:extLst>
          </p:cNvPr>
          <p:cNvPicPr>
            <a:picLocks noChangeAspect="1"/>
          </p:cNvPicPr>
          <p:nvPr/>
        </p:nvPicPr>
        <p:blipFill>
          <a:blip r:embed="rId3"/>
          <a:stretch>
            <a:fillRect/>
          </a:stretch>
        </p:blipFill>
        <p:spPr>
          <a:xfrm>
            <a:off x="1019908" y="1673906"/>
            <a:ext cx="203200" cy="203200"/>
          </a:xfrm>
          <a:prstGeom prst="rect">
            <a:avLst/>
          </a:prstGeom>
        </p:spPr>
      </p:pic>
      <p:pic>
        <p:nvPicPr>
          <p:cNvPr id="22" name="Picture 21">
            <a:extLst>
              <a:ext uri="{FF2B5EF4-FFF2-40B4-BE49-F238E27FC236}">
                <a16:creationId xmlns:a16="http://schemas.microsoft.com/office/drawing/2014/main" id="{4DF734E0-FF43-8643-BD8E-0EE6C3B7FEB9}"/>
              </a:ext>
            </a:extLst>
          </p:cNvPr>
          <p:cNvPicPr>
            <a:picLocks noChangeAspect="1"/>
          </p:cNvPicPr>
          <p:nvPr/>
        </p:nvPicPr>
        <p:blipFill>
          <a:blip r:embed="rId3"/>
          <a:stretch>
            <a:fillRect/>
          </a:stretch>
        </p:blipFill>
        <p:spPr>
          <a:xfrm>
            <a:off x="7102190" y="3246299"/>
            <a:ext cx="203200" cy="203200"/>
          </a:xfrm>
          <a:prstGeom prst="rect">
            <a:avLst/>
          </a:prstGeom>
        </p:spPr>
      </p:pic>
    </p:spTree>
    <p:extLst>
      <p:ext uri="{BB962C8B-B14F-4D97-AF65-F5344CB8AC3E}">
        <p14:creationId xmlns:p14="http://schemas.microsoft.com/office/powerpoint/2010/main" val="365821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extLst>
              <p:ext uri="{D42A27DB-BD31-4B8C-83A1-F6EECF244321}">
                <p14:modId xmlns:p14="http://schemas.microsoft.com/office/powerpoint/2010/main" val="2901346940"/>
              </p:ext>
            </p:extLst>
          </p:nvPr>
        </p:nvGraphicFramePr>
        <p:xfrm>
          <a:off x="356460" y="1525392"/>
          <a:ext cx="5394960" cy="43973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Digital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4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Tuesday,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Literature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A</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Wednesday,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2,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European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History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Macroeconomics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Thursday,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3,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World History: Modern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Psychology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Paper</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8 a.m.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3837174167"/>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Friday,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4,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Italian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Japanese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Language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German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Music Theory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Literature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0"/>
                        </a:spcAft>
                      </a:pP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3</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graphicFrame>
        <p:nvGraphicFramePr>
          <p:cNvPr id="14" name="Table 13">
            <a:extLst>
              <a:ext uri="{FF2B5EF4-FFF2-40B4-BE49-F238E27FC236}">
                <a16:creationId xmlns:a16="http://schemas.microsoft.com/office/drawing/2014/main" id="{84234E5C-7AD5-0A4B-A538-3A219781D79F}"/>
              </a:ext>
            </a:extLst>
          </p:cNvPr>
          <p:cNvGraphicFramePr>
            <a:graphicFrameLocks noGrp="1"/>
          </p:cNvGraphicFramePr>
          <p:nvPr>
            <p:extLst>
              <p:ext uri="{D42A27DB-BD31-4B8C-83A1-F6EECF244321}">
                <p14:modId xmlns:p14="http://schemas.microsoft.com/office/powerpoint/2010/main" val="1785045067"/>
              </p:ext>
            </p:extLst>
          </p:nvPr>
        </p:nvGraphicFramePr>
        <p:xfrm>
          <a:off x="6440580" y="1525392"/>
          <a:ext cx="5394960" cy="3292095"/>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Digital</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4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2582616112"/>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Monday,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7,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Language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Principles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Seminar</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Tuesday,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Human Geography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Microeconomics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Wednesday,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9,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AB</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BC</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1: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Mechanics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98930103"/>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Thursday,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10,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Electricity and Magnetism</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Statistics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2: Algebra-Based</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Friday,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Biology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Environmental Science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bl>
          </a:graphicData>
        </a:graphic>
      </p:graphicFrame>
      <p:cxnSp>
        <p:nvCxnSpPr>
          <p:cNvPr id="5" name="Straight Connector 4">
            <a:extLst>
              <a:ext uri="{FF2B5EF4-FFF2-40B4-BE49-F238E27FC236}">
                <a16:creationId xmlns:a16="http://schemas.microsoft.com/office/drawing/2014/main" id="{858B1223-D1E1-3347-9345-FD89069BF265}"/>
              </a:ext>
            </a:extLst>
          </p:cNvPr>
          <p:cNvCxnSpPr/>
          <p:nvPr/>
        </p:nvCxnSpPr>
        <p:spPr>
          <a:xfrm>
            <a:off x="6096000" y="1525392"/>
            <a:ext cx="0" cy="4295042"/>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C7025DF-7E6F-A448-8C1F-050029609AD4}"/>
              </a:ext>
            </a:extLst>
          </p:cNvPr>
          <p:cNvPicPr>
            <a:picLocks noChangeAspect="1"/>
          </p:cNvPicPr>
          <p:nvPr/>
        </p:nvPicPr>
        <p:blipFill>
          <a:blip r:embed="rId2"/>
          <a:stretch>
            <a:fillRect/>
          </a:stretch>
        </p:blipFill>
        <p:spPr>
          <a:xfrm>
            <a:off x="976923" y="3703993"/>
            <a:ext cx="203200" cy="203200"/>
          </a:xfrm>
          <a:prstGeom prst="rect">
            <a:avLst/>
          </a:prstGeom>
        </p:spPr>
      </p:pic>
      <p:pic>
        <p:nvPicPr>
          <p:cNvPr id="21" name="Picture 20">
            <a:extLst>
              <a:ext uri="{FF2B5EF4-FFF2-40B4-BE49-F238E27FC236}">
                <a16:creationId xmlns:a16="http://schemas.microsoft.com/office/drawing/2014/main" id="{11451587-9AA7-274B-B96B-6C2EBDF99CFF}"/>
              </a:ext>
            </a:extLst>
          </p:cNvPr>
          <p:cNvPicPr>
            <a:picLocks noChangeAspect="1"/>
          </p:cNvPicPr>
          <p:nvPr/>
        </p:nvPicPr>
        <p:blipFill>
          <a:blip r:embed="rId3"/>
          <a:stretch>
            <a:fillRect/>
          </a:stretch>
        </p:blipFill>
        <p:spPr>
          <a:xfrm>
            <a:off x="1019908" y="1677700"/>
            <a:ext cx="203200" cy="203200"/>
          </a:xfrm>
          <a:prstGeom prst="rect">
            <a:avLst/>
          </a:prstGeom>
        </p:spPr>
      </p:pic>
      <p:pic>
        <p:nvPicPr>
          <p:cNvPr id="12" name="Picture 11">
            <a:extLst>
              <a:ext uri="{FF2B5EF4-FFF2-40B4-BE49-F238E27FC236}">
                <a16:creationId xmlns:a16="http://schemas.microsoft.com/office/drawing/2014/main" id="{BC8D232D-8223-4342-9F52-05F3CE012307}"/>
              </a:ext>
            </a:extLst>
          </p:cNvPr>
          <p:cNvPicPr>
            <a:picLocks noChangeAspect="1"/>
          </p:cNvPicPr>
          <p:nvPr/>
        </p:nvPicPr>
        <p:blipFill>
          <a:blip r:embed="rId3"/>
          <a:stretch>
            <a:fillRect/>
          </a:stretch>
        </p:blipFill>
        <p:spPr>
          <a:xfrm>
            <a:off x="7092462" y="1677700"/>
            <a:ext cx="203200" cy="203200"/>
          </a:xfrm>
          <a:prstGeom prst="rect">
            <a:avLst/>
          </a:prstGeom>
        </p:spPr>
      </p:pic>
    </p:spTree>
    <p:extLst>
      <p:ext uri="{BB962C8B-B14F-4D97-AF65-F5344CB8AC3E}">
        <p14:creationId xmlns:p14="http://schemas.microsoft.com/office/powerpoint/2010/main" val="11653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B814F-4BEC-470C-9322-2C51129BD128}"/>
              </a:ext>
            </a:extLst>
          </p:cNvPr>
          <p:cNvSpPr>
            <a:spLocks noGrp="1"/>
          </p:cNvSpPr>
          <p:nvPr>
            <p:ph type="title"/>
          </p:nvPr>
        </p:nvSpPr>
        <p:spPr/>
        <p:txBody>
          <a:bodyPr/>
          <a:lstStyle/>
          <a:p>
            <a:r>
              <a:rPr lang="en-US" sz="2800"/>
              <a:t>Digital Portfolio Submission Deadlines</a:t>
            </a:r>
          </a:p>
        </p:txBody>
      </p:sp>
      <p:sp>
        <p:nvSpPr>
          <p:cNvPr id="2" name="Subtitle 1">
            <a:extLst>
              <a:ext uri="{FF2B5EF4-FFF2-40B4-BE49-F238E27FC236}">
                <a16:creationId xmlns:a16="http://schemas.microsoft.com/office/drawing/2014/main" id="{801AF60C-2D84-4998-9236-1F0E41B3265D}"/>
              </a:ext>
            </a:extLst>
          </p:cNvPr>
          <p:cNvSpPr>
            <a:spLocks noGrp="1"/>
          </p:cNvSpPr>
          <p:nvPr>
            <p:ph type="subTitle" idx="1"/>
          </p:nvPr>
        </p:nvSpPr>
        <p:spPr>
          <a:xfrm>
            <a:off x="356461" y="1078726"/>
            <a:ext cx="6511242" cy="534662"/>
          </a:xfrm>
        </p:spPr>
        <p:txBody>
          <a:bodyPr/>
          <a:lstStyle/>
          <a:p>
            <a:r>
              <a:rPr lang="en-US" sz="1800"/>
              <a:t>2021 AP Exam Schedule</a:t>
            </a:r>
            <a:endParaRPr lang="en-US"/>
          </a:p>
        </p:txBody>
      </p:sp>
      <p:sp>
        <p:nvSpPr>
          <p:cNvPr id="5" name="Rectangle 4">
            <a:extLst>
              <a:ext uri="{FF2B5EF4-FFF2-40B4-BE49-F238E27FC236}">
                <a16:creationId xmlns:a16="http://schemas.microsoft.com/office/drawing/2014/main" id="{893A27E7-69D0-4942-8D65-3FF611662680}"/>
              </a:ext>
            </a:extLst>
          </p:cNvPr>
          <p:cNvSpPr/>
          <p:nvPr/>
        </p:nvSpPr>
        <p:spPr>
          <a:xfrm>
            <a:off x="356461" y="2138822"/>
            <a:ext cx="11433462" cy="379117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914400" rIns="274320" bIns="54864" rtlCol="0" anchor="t">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a:ln>
                  <a:noFill/>
                </a:ln>
                <a:solidFill>
                  <a:srgbClr val="1E1E1E"/>
                </a:solidFill>
                <a:effectLst/>
                <a:uLnTx/>
                <a:uFillTx/>
                <a:latin typeface="Roboto"/>
                <a:ea typeface="+mn-ea"/>
                <a:cs typeface="+mn-cs"/>
              </a:rPr>
              <a:t>Thursday, May 20, 2021</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a:ln>
                  <a:noFill/>
                </a:ln>
                <a:solidFill>
                  <a:srgbClr val="1E1E1E"/>
                </a:solidFill>
                <a:effectLst/>
                <a:uLnTx/>
                <a:uFillTx/>
                <a:latin typeface="Roboto"/>
                <a:ea typeface="+mn-ea"/>
                <a:cs typeface="+mn-cs"/>
              </a:rPr>
              <a:t>11:59 PM EDT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1E1E1E"/>
              </a:solidFill>
              <a:effectLst/>
              <a:uLnTx/>
              <a:uFillTx/>
              <a:latin typeface="Roboto"/>
              <a:ea typeface="+mn-ea"/>
              <a:cs typeface="+mn-cs"/>
            </a:endParaRPr>
          </a:p>
        </p:txBody>
      </p:sp>
      <p:pic>
        <p:nvPicPr>
          <p:cNvPr id="7" name="Picture 6">
            <a:extLst>
              <a:ext uri="{FF2B5EF4-FFF2-40B4-BE49-F238E27FC236}">
                <a16:creationId xmlns:a16="http://schemas.microsoft.com/office/drawing/2014/main" id="{E344475C-F2B9-B242-BE18-D795E24F0419}"/>
              </a:ext>
            </a:extLst>
          </p:cNvPr>
          <p:cNvPicPr>
            <a:picLocks noChangeAspect="1"/>
          </p:cNvPicPr>
          <p:nvPr/>
        </p:nvPicPr>
        <p:blipFill>
          <a:blip r:embed="rId3"/>
          <a:stretch>
            <a:fillRect/>
          </a:stretch>
        </p:blipFill>
        <p:spPr>
          <a:xfrm>
            <a:off x="5502503" y="1613388"/>
            <a:ext cx="1141379" cy="1141379"/>
          </a:xfrm>
          <a:prstGeom prst="rect">
            <a:avLst/>
          </a:prstGeom>
        </p:spPr>
      </p:pic>
      <p:graphicFrame>
        <p:nvGraphicFramePr>
          <p:cNvPr id="3" name="Table 3">
            <a:extLst>
              <a:ext uri="{FF2B5EF4-FFF2-40B4-BE49-F238E27FC236}">
                <a16:creationId xmlns:a16="http://schemas.microsoft.com/office/drawing/2014/main" id="{C43D6CF7-E83E-684C-82DA-74639D5C34F1}"/>
              </a:ext>
            </a:extLst>
          </p:cNvPr>
          <p:cNvGraphicFramePr>
            <a:graphicFrameLocks noGrp="1"/>
          </p:cNvGraphicFramePr>
          <p:nvPr>
            <p:extLst>
              <p:ext uri="{D42A27DB-BD31-4B8C-83A1-F6EECF244321}">
                <p14:modId xmlns:p14="http://schemas.microsoft.com/office/powerpoint/2010/main" val="3702791641"/>
              </p:ext>
            </p:extLst>
          </p:nvPr>
        </p:nvGraphicFramePr>
        <p:xfrm>
          <a:off x="515815" y="4329027"/>
          <a:ext cx="11147547" cy="1463040"/>
        </p:xfrm>
        <a:graphic>
          <a:graphicData uri="http://schemas.openxmlformats.org/drawingml/2006/table">
            <a:tbl>
              <a:tblPr firstRow="1" bandRow="1">
                <a:tableStyleId>{5C22544A-7EE6-4342-B048-85BDC9FD1C3A}</a:tableStyleId>
              </a:tblPr>
              <a:tblGrid>
                <a:gridCol w="5851398">
                  <a:extLst>
                    <a:ext uri="{9D8B030D-6E8A-4147-A177-3AD203B41FA5}">
                      <a16:colId xmlns:a16="http://schemas.microsoft.com/office/drawing/2014/main" val="4060828771"/>
                    </a:ext>
                  </a:extLst>
                </a:gridCol>
                <a:gridCol w="5296149">
                  <a:extLst>
                    <a:ext uri="{9D8B030D-6E8A-4147-A177-3AD203B41FA5}">
                      <a16:colId xmlns:a16="http://schemas.microsoft.com/office/drawing/2014/main" val="3187957454"/>
                    </a:ext>
                  </a:extLst>
                </a:gridCol>
              </a:tblGrid>
              <a:tr h="365760">
                <a:tc>
                  <a:txBody>
                    <a:bodyPr/>
                    <a:lstStyle/>
                    <a:p>
                      <a:r>
                        <a:rPr lang="en-US" sz="1800" b="0">
                          <a:solidFill>
                            <a:sysClr val="windowText" lastClr="000000"/>
                          </a:solidFill>
                          <a:latin typeface="Arial" panose="020B0604020202020204" pitchFamily="34" charset="0"/>
                          <a:cs typeface="Arial" panose="020B0604020202020204" pitchFamily="34" charset="0"/>
                        </a:rPr>
                        <a:t>AP Art and Design Digital Portfolios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800" b="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apstudio.ets.org/apstudioart</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8169971"/>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Seminar Performance Tasks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digitalportfolio.collegeboard.org </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6641398"/>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Research Performance Tasks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00000"/>
                        </a:lnSpc>
                        <a:spcBef>
                          <a:spcPts val="0"/>
                        </a:spcBef>
                        <a:spcAft>
                          <a:spcPts val="0"/>
                        </a:spcAft>
                        <a:buClrTx/>
                        <a:buSzTx/>
                        <a:buFontTx/>
                        <a:buNone/>
                        <a:tabLst/>
                        <a:defRPr/>
                      </a:pP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digitalportfolio.collegeboard.org</a:t>
                      </a:r>
                      <a:endParaRPr kumimoji="0" lang="en-US" sz="1800" b="0" i="0" u="none" strike="noStrike" kern="1200" cap="none" spc="0" normalizeH="0" baseline="0">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612207"/>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Computer Science Principles Performance Tasks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digitalportfolio.collegeboard.org </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9081263"/>
                  </a:ext>
                </a:extLst>
              </a:tr>
            </a:tbl>
          </a:graphicData>
        </a:graphic>
      </p:graphicFrame>
    </p:spTree>
    <p:extLst>
      <p:ext uri="{BB962C8B-B14F-4D97-AF65-F5344CB8AC3E}">
        <p14:creationId xmlns:p14="http://schemas.microsoft.com/office/powerpoint/2010/main" val="190862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Contents</a:t>
            </a:r>
          </a:p>
        </p:txBody>
      </p:sp>
      <p:sp>
        <p:nvSpPr>
          <p:cNvPr id="3" name="Rectangle 2"/>
          <p:cNvSpPr/>
          <p:nvPr/>
        </p:nvSpPr>
        <p:spPr>
          <a:xfrm>
            <a:off x="5897668" y="1373444"/>
            <a:ext cx="5813685" cy="560863"/>
          </a:xfrm>
          <a:prstGeom prst="rect">
            <a:avLst/>
          </a:prstGeom>
        </p:spPr>
        <p:txBody>
          <a:bodyPr wrap="square" lIns="0" tIns="45720" rIns="91440" bIns="45720" anchor="t">
            <a:normAutofit/>
          </a:bodyPr>
          <a:lstStyle/>
          <a:p>
            <a:pPr defTabSz="868131">
              <a:defRPr/>
            </a:pP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About </a:t>
            </a:r>
            <a:r>
              <a:rPr lang="en-US" sz="2450">
                <a:latin typeface="Arial"/>
                <a:ea typeface="Aktiv Grotesk" panose="020B0504020202020204" pitchFamily="34" charset="0"/>
                <a:cs typeface="Arial"/>
              </a:rPr>
              <a:t>the</a:t>
            </a:r>
            <a:r>
              <a:rPr lang="en-US" sz="2450">
                <a:solidFill>
                  <a:srgbClr val="1E1E1E"/>
                </a:solidFill>
                <a:latin typeface="Arial"/>
                <a:ea typeface="Aktiv Grotesk" panose="020B0504020202020204" pitchFamily="34" charset="0"/>
                <a:cs typeface="Arial"/>
              </a:rPr>
              <a:t> 2021</a:t>
            </a: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 AP Exams</a:t>
            </a:r>
          </a:p>
        </p:txBody>
      </p:sp>
      <p:sp>
        <p:nvSpPr>
          <p:cNvPr id="5" name="Rectangle 4"/>
          <p:cNvSpPr/>
          <p:nvPr/>
        </p:nvSpPr>
        <p:spPr>
          <a:xfrm>
            <a:off x="5251755" y="136447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1</a:t>
            </a:r>
          </a:p>
        </p:txBody>
      </p:sp>
      <p:sp>
        <p:nvSpPr>
          <p:cNvPr id="10" name="Rectangle 9"/>
          <p:cNvSpPr/>
          <p:nvPr/>
        </p:nvSpPr>
        <p:spPr>
          <a:xfrm>
            <a:off x="5897669" y="3287744"/>
            <a:ext cx="5683148" cy="496765"/>
          </a:xfrm>
          <a:prstGeom prst="rect">
            <a:avLst/>
          </a:prstGeom>
        </p:spPr>
        <p:txBody>
          <a:bodyPr wrap="square" lIns="0" tIns="45720" rIns="91440" bIns="45720" anchor="t">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lang="en-US" sz="2450">
                <a:latin typeface="Arial"/>
                <a:ea typeface="Aktiv Grotesk" panose="020B0504020202020204" pitchFamily="34" charset="0"/>
                <a:cs typeface="Arial"/>
              </a:rPr>
              <a:t>Supports</a:t>
            </a: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 for Teaching and Learning</a:t>
            </a:r>
          </a:p>
        </p:txBody>
      </p:sp>
      <p:sp>
        <p:nvSpPr>
          <p:cNvPr id="11" name="Rectangle 10"/>
          <p:cNvSpPr/>
          <p:nvPr/>
        </p:nvSpPr>
        <p:spPr>
          <a:xfrm>
            <a:off x="5251755" y="327877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4</a:t>
            </a:r>
          </a:p>
        </p:txBody>
      </p:sp>
      <p:sp>
        <p:nvSpPr>
          <p:cNvPr id="14" name="Rectangle 13"/>
          <p:cNvSpPr/>
          <p:nvPr/>
        </p:nvSpPr>
        <p:spPr>
          <a:xfrm>
            <a:off x="5897669" y="3976764"/>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Q&amp;A</a:t>
            </a:r>
          </a:p>
        </p:txBody>
      </p:sp>
      <p:sp>
        <p:nvSpPr>
          <p:cNvPr id="15" name="Rectangle 14"/>
          <p:cNvSpPr/>
          <p:nvPr/>
        </p:nvSpPr>
        <p:spPr>
          <a:xfrm>
            <a:off x="5251755" y="396779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5</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18" name="Rectangle 17">
            <a:extLst>
              <a:ext uri="{FF2B5EF4-FFF2-40B4-BE49-F238E27FC236}">
                <a16:creationId xmlns:a16="http://schemas.microsoft.com/office/drawing/2014/main" id="{EFB18C1C-8468-419D-BEFE-9CCBE9EDD45D}"/>
              </a:ext>
            </a:extLst>
          </p:cNvPr>
          <p:cNvSpPr/>
          <p:nvPr/>
        </p:nvSpPr>
        <p:spPr>
          <a:xfrm>
            <a:off x="5897669" y="2620472"/>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Planning Your Exam Administration</a:t>
            </a:r>
            <a:endParaRPr kumimoji="0" lang="en-US" sz="1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3683D18-3B0E-45E3-8980-54C937B137E2}"/>
              </a:ext>
            </a:extLst>
          </p:cNvPr>
          <p:cNvSpPr/>
          <p:nvPr/>
        </p:nvSpPr>
        <p:spPr>
          <a:xfrm>
            <a:off x="5251755" y="2611503"/>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3</a:t>
            </a:r>
          </a:p>
        </p:txBody>
      </p:sp>
      <p:sp>
        <p:nvSpPr>
          <p:cNvPr id="12" name="Rectangle 11">
            <a:extLst>
              <a:ext uri="{FF2B5EF4-FFF2-40B4-BE49-F238E27FC236}">
                <a16:creationId xmlns:a16="http://schemas.microsoft.com/office/drawing/2014/main" id="{8E93033B-4E11-4D47-8C6B-FEACAA8E54C5}"/>
              </a:ext>
            </a:extLst>
          </p:cNvPr>
          <p:cNvSpPr/>
          <p:nvPr/>
        </p:nvSpPr>
        <p:spPr>
          <a:xfrm>
            <a:off x="5897669" y="1993670"/>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Schedule</a:t>
            </a:r>
            <a:endParaRPr kumimoji="0" lang="en-US" sz="1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BFFB279-6E4F-4E5B-971F-6B3F924E392C}"/>
              </a:ext>
            </a:extLst>
          </p:cNvPr>
          <p:cNvSpPr/>
          <p:nvPr/>
        </p:nvSpPr>
        <p:spPr>
          <a:xfrm>
            <a:off x="5251755" y="1984701"/>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2</a:t>
            </a:r>
          </a:p>
        </p:txBody>
      </p:sp>
    </p:spTree>
    <p:extLst>
      <p:ext uri="{BB962C8B-B14F-4D97-AF65-F5344CB8AC3E}">
        <p14:creationId xmlns:p14="http://schemas.microsoft.com/office/powerpoint/2010/main" val="245575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3</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8072818" cy="1562871"/>
          </a:xfrm>
        </p:spPr>
        <p:txBody>
          <a:bodyPr/>
          <a:lstStyle/>
          <a:p>
            <a:r>
              <a:rPr lang="en-US" sz="6836"/>
              <a:t>Planning Your Exam Administration</a:t>
            </a:r>
          </a:p>
        </p:txBody>
      </p:sp>
    </p:spTree>
    <p:extLst>
      <p:ext uri="{BB962C8B-B14F-4D97-AF65-F5344CB8AC3E}">
        <p14:creationId xmlns:p14="http://schemas.microsoft.com/office/powerpoint/2010/main" val="356600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a:latin typeface="Arial" panose="020B0604020202020204" pitchFamily="34" charset="0"/>
              </a:rPr>
              <a:t>Planning</a:t>
            </a:r>
            <a:r>
              <a:rPr lang="en-US"/>
              <a:t> Your Exam Administration</a:t>
            </a: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How It Works</a:t>
            </a:r>
            <a:endParaRPr lang="en-US" sz="3400"/>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740546"/>
            <a:ext cx="9664031" cy="4327745"/>
          </a:xfrm>
        </p:spPr>
        <p:txBody>
          <a:bodyPr lIns="0" tIns="0" rIns="0" bIns="0" numCol="2" spcCol="457200">
            <a:noAutofit/>
          </a:bodyPr>
          <a:lstStyle/>
          <a:p>
            <a:pPr marL="257175" indent="-257175"/>
            <a:r>
              <a:rPr lang="en-US" sz="1400" b="1">
                <a:latin typeface="Arial"/>
                <a:cs typeface="Arial"/>
              </a:rPr>
              <a:t>Use Flexible Testing Windows</a:t>
            </a:r>
            <a:r>
              <a:rPr lang="en-US" sz="1400">
                <a:latin typeface="Arial"/>
                <a:cs typeface="Arial"/>
              </a:rPr>
              <a:t>. Schools can choose the exam administration options that work best for them—paper and pencil exams administered in school, digital exams administered in school, digital exams taken at home, or a mix—provided the school meets all requirements for each option. </a:t>
            </a:r>
            <a:endParaRPr lang="en-US" sz="1400" b="1">
              <a:latin typeface="Arial"/>
              <a:ea typeface="+mn-lt"/>
              <a:cs typeface="Arial"/>
            </a:endParaRPr>
          </a:p>
          <a:p>
            <a:pPr marL="257175" indent="-257175"/>
            <a:r>
              <a:rPr lang="en-US" sz="1400" b="1">
                <a:latin typeface="Arial"/>
                <a:ea typeface="+mn-lt"/>
                <a:cs typeface="+mn-lt"/>
              </a:rPr>
              <a:t>Authorize Digital Exams in APRO</a:t>
            </a:r>
            <a:r>
              <a:rPr lang="en-US" sz="1400">
                <a:latin typeface="Arial"/>
                <a:ea typeface="+mn-lt"/>
                <a:cs typeface="+mn-lt"/>
              </a:rPr>
              <a:t>. Throughout the spring and during the testing windows, AP coordinators will be able to use AP Registration and Ordering to reassign students to later testing dates if any changes of plan occur. </a:t>
            </a:r>
            <a:endParaRPr lang="en-US" sz="1400" b="1">
              <a:latin typeface="Arial"/>
              <a:ea typeface="+mn-lt"/>
              <a:cs typeface="+mn-lt"/>
            </a:endParaRPr>
          </a:p>
          <a:p>
            <a:pPr marL="257175" indent="-257175"/>
            <a:r>
              <a:rPr lang="en-US" sz="1400" b="1">
                <a:latin typeface="Arial"/>
                <a:ea typeface="+mn-lt"/>
                <a:cs typeface="+mn-lt"/>
              </a:rPr>
              <a:t>Plan for Makeup Digital Exams</a:t>
            </a:r>
            <a:r>
              <a:rPr lang="en-US" sz="1400">
                <a:latin typeface="Arial"/>
                <a:ea typeface="+mn-lt"/>
                <a:cs typeface="+mn-lt"/>
              </a:rPr>
              <a:t>. Even if a school is only planning to administer paper and pencil exams, it should ensure that its students are prepared to take the digital version of the exam (if applicable), in the event they need to take a makeup digital exam. </a:t>
            </a:r>
            <a:endParaRPr lang="en-US" sz="1400">
              <a:latin typeface="Arial"/>
            </a:endParaRPr>
          </a:p>
          <a:p>
            <a:pPr marL="257175" indent="-257175"/>
            <a:endParaRPr lang="en-US" sz="1400"/>
          </a:p>
          <a:p>
            <a:pPr marL="257175" indent="-257175"/>
            <a:endParaRPr lang="en-US" sz="1400"/>
          </a:p>
          <a:p>
            <a:pPr marL="257175" indent="-257175"/>
            <a:r>
              <a:rPr lang="en-US" sz="1400" b="1">
                <a:latin typeface="Arial"/>
                <a:cs typeface="Arial"/>
              </a:rPr>
              <a:t>Mix and Match as Needed. </a:t>
            </a:r>
            <a:r>
              <a:rPr lang="en-US" sz="1400">
                <a:latin typeface="Arial"/>
                <a:cs typeface="Arial"/>
              </a:rPr>
              <a:t>When deciding when and where students will test, a school can make different decisions for different courses, different sections, and different students, as needs and circumstances require. For example:</a:t>
            </a:r>
          </a:p>
          <a:p>
            <a:pPr marL="429895" indent="-285750">
              <a:spcAft>
                <a:spcPts val="600"/>
              </a:spcAft>
              <a:buFont typeface="Arial" panose="020B0604020202020204" pitchFamily="34" charset="0"/>
              <a:buChar char="•"/>
            </a:pPr>
            <a:r>
              <a:rPr lang="en-US" sz="1400">
                <a:latin typeface="Arial"/>
                <a:cs typeface="Arial"/>
              </a:rPr>
              <a:t>To have more space for social distancing while testing, a school could spread its AP testing across all 3 administration windows: utilizing the Administration 1 paper and pencil exams for some subjects, the Administration 2 digital exams in school for other subjects, and the Administration 3 digital exams in school for other subjects. </a:t>
            </a:r>
          </a:p>
          <a:p>
            <a:pPr marL="429895" indent="-285750">
              <a:spcAft>
                <a:spcPts val="600"/>
              </a:spcAft>
              <a:buFont typeface="Arial" panose="020B0604020202020204" pitchFamily="34" charset="0"/>
              <a:buChar char="•"/>
            </a:pPr>
            <a:r>
              <a:rPr lang="en-US" sz="1400">
                <a:latin typeface="Arial"/>
                <a:cs typeface="Arial"/>
              </a:rPr>
              <a:t>A school could administer the Administration 2 digital exams in school for most students, while also authorizing at-home testing for any students who have coronavirus-related reasons not to test in person. </a:t>
            </a:r>
          </a:p>
          <a:p>
            <a:pPr marL="257175" indent="-257175"/>
            <a:endParaRPr lang="en-US" sz="1400"/>
          </a:p>
        </p:txBody>
      </p:sp>
      <p:pic>
        <p:nvPicPr>
          <p:cNvPr id="2" name="Picture 1">
            <a:extLst>
              <a:ext uri="{FF2B5EF4-FFF2-40B4-BE49-F238E27FC236}">
                <a16:creationId xmlns:a16="http://schemas.microsoft.com/office/drawing/2014/main" id="{EB87D284-D905-AD4C-917A-F9B16262DCF0}"/>
              </a:ext>
            </a:extLst>
          </p:cNvPr>
          <p:cNvPicPr>
            <a:picLocks noChangeAspect="1"/>
          </p:cNvPicPr>
          <p:nvPr/>
        </p:nvPicPr>
        <p:blipFill>
          <a:blip r:embed="rId3"/>
          <a:stretch>
            <a:fillRect/>
          </a:stretch>
        </p:blipFill>
        <p:spPr>
          <a:xfrm>
            <a:off x="265024" y="442734"/>
            <a:ext cx="1212084" cy="1134899"/>
          </a:xfrm>
          <a:prstGeom prst="rect">
            <a:avLst/>
          </a:prstGeom>
        </p:spPr>
      </p:pic>
    </p:spTree>
    <p:extLst>
      <p:ext uri="{BB962C8B-B14F-4D97-AF65-F5344CB8AC3E}">
        <p14:creationId xmlns:p14="http://schemas.microsoft.com/office/powerpoint/2010/main" val="34986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Help Safeguard Students Testing in School</a:t>
            </a:r>
            <a:endParaRPr lang="en-US" sz="340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0" y="1055208"/>
            <a:ext cx="6511242" cy="534662"/>
          </a:xfrm>
        </p:spPr>
        <p:txBody>
          <a:bodyPr/>
          <a:lstStyle/>
          <a:p>
            <a:r>
              <a:rPr lang="en-US"/>
              <a:t>Planning </a:t>
            </a:r>
            <a:r>
              <a:rPr lang="en-US">
                <a:latin typeface="Arial" panose="020B0604020202020204" pitchFamily="34" charset="0"/>
              </a:rPr>
              <a:t>Your</a:t>
            </a:r>
            <a:r>
              <a:rPr lang="en-US"/>
              <a:t> Exam Administration</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589870"/>
            <a:ext cx="9614687" cy="4497779"/>
          </a:xfrm>
        </p:spPr>
        <p:txBody>
          <a:bodyPr lIns="0" tIns="0" rIns="0" bIns="0" numCol="2" spcCol="457200">
            <a:noAutofit/>
          </a:bodyPr>
          <a:lstStyle/>
          <a:p>
            <a:pPr marL="0" indent="0">
              <a:lnSpc>
                <a:spcPct val="107000"/>
              </a:lnSpc>
              <a:spcBef>
                <a:spcPts val="0"/>
              </a:spcBef>
              <a:spcAft>
                <a:spcPts val="600"/>
              </a:spcAft>
              <a:buNone/>
            </a:pPr>
            <a:r>
              <a:rPr lang="en-US" sz="1200">
                <a:latin typeface="Arial"/>
                <a:ea typeface="Calibri" panose="020F0502020204030204" pitchFamily="34" charset="0"/>
                <a:cs typeface="Calibri"/>
              </a:rPr>
              <a:t>Continue to follow local health and safety guidelines to help keep your students safe. Here are some updates and reminders to help you with your safe administration of AP Exams, whether you're administering paper and pencil or digital exams:</a:t>
            </a:r>
          </a:p>
          <a:p>
            <a:pPr marL="342900" lvl="0" indent="-342900">
              <a:lnSpc>
                <a:spcPct val="107000"/>
              </a:lnSpc>
              <a:spcBef>
                <a:spcPts val="0"/>
              </a:spcBef>
              <a:spcAft>
                <a:spcPts val="600"/>
              </a:spcAft>
              <a:buFont typeface="Symbol" panose="05050102010706020507" pitchFamily="18" charset="2"/>
              <a:buChar char=""/>
            </a:pPr>
            <a:r>
              <a:rPr lang="en-US" sz="1200" b="1">
                <a:solidFill>
                  <a:schemeClr val="bg2"/>
                </a:solidFill>
                <a:latin typeface="Arial"/>
                <a:ea typeface="Yu Mincho"/>
                <a:cs typeface="Calibri"/>
              </a:rPr>
              <a:t>NEW</a:t>
            </a:r>
            <a:r>
              <a:rPr lang="en-US" sz="1200" b="1">
                <a:solidFill>
                  <a:schemeClr val="accent3"/>
                </a:solidFill>
                <a:latin typeface="Arial"/>
                <a:ea typeface="Yu Mincho"/>
                <a:cs typeface="Calibri"/>
              </a:rPr>
              <a:t> </a:t>
            </a:r>
            <a:r>
              <a:rPr lang="en-US" sz="1200" b="1">
                <a:latin typeface="Arial"/>
                <a:ea typeface="Yu Mincho"/>
                <a:cs typeface="Calibri"/>
              </a:rPr>
              <a:t>Off-site testing</a:t>
            </a:r>
            <a:r>
              <a:rPr lang="en-US" sz="1200">
                <a:latin typeface="Arial"/>
                <a:ea typeface="Yu Mincho"/>
                <a:cs typeface="Calibri"/>
              </a:rPr>
              <a:t>: If schools need more space to test students, they may test some or all students at off-site locations, such as libraries, colleges/universities, and convention centers. This year, our off-site testing policy allows schools to divide an exam subject across multiple locations, if necessary. All proctoring and other off-site testing requirements apply.</a:t>
            </a:r>
          </a:p>
          <a:p>
            <a:pPr marL="342900" indent="-342900">
              <a:lnSpc>
                <a:spcPct val="107000"/>
              </a:lnSpc>
              <a:spcBef>
                <a:spcPts val="0"/>
              </a:spcBef>
              <a:spcAft>
                <a:spcPts val="600"/>
              </a:spcAft>
              <a:buFont typeface="Symbol" panose="05050102010706020507" pitchFamily="18" charset="2"/>
              <a:buChar char=""/>
            </a:pPr>
            <a:r>
              <a:rPr lang="en-US" sz="1200" b="1">
                <a:solidFill>
                  <a:schemeClr val="bg2"/>
                </a:solidFill>
                <a:latin typeface="Arial"/>
                <a:ea typeface="Yu Mincho"/>
                <a:cs typeface="Arial"/>
              </a:rPr>
              <a:t>NEW </a:t>
            </a:r>
            <a:r>
              <a:rPr lang="en-US" sz="1200" b="1">
                <a:latin typeface="Arial"/>
                <a:ea typeface="Yu Mincho"/>
                <a:cs typeface="Arial"/>
              </a:rPr>
              <a:t>Clear partitions</a:t>
            </a:r>
            <a:r>
              <a:rPr lang="en-US" sz="1200">
                <a:latin typeface="Arial"/>
                <a:ea typeface="Yu Mincho"/>
                <a:cs typeface="Arial"/>
              </a:rPr>
              <a:t>: Typically, the use of partitions is prohibited. However, this year, clear partitions may be used as a safety measure if desired. The partitions must not prevent the proctor from seeing students.</a:t>
            </a:r>
            <a:endParaRPr lang="en-US" sz="1200" b="1">
              <a:latin typeface="Arial"/>
              <a:ea typeface="Yu Mincho"/>
              <a:cs typeface="Arial"/>
            </a:endParaRPr>
          </a:p>
          <a:p>
            <a:pPr marL="342900" indent="-342900">
              <a:lnSpc>
                <a:spcPct val="107000"/>
              </a:lnSpc>
              <a:spcBef>
                <a:spcPts val="0"/>
              </a:spcBef>
              <a:spcAft>
                <a:spcPts val="600"/>
              </a:spcAft>
              <a:buFont typeface="Symbol" panose="05050102010706020507" pitchFamily="18" charset="2"/>
              <a:buChar char=""/>
            </a:pPr>
            <a:r>
              <a:rPr lang="en-US" sz="1200" b="1">
                <a:latin typeface="Arial"/>
                <a:ea typeface="Yu Mincho"/>
                <a:cs typeface="Calibri"/>
              </a:rPr>
              <a:t>Proctors</a:t>
            </a:r>
            <a:r>
              <a:rPr lang="en-US" sz="1200">
                <a:latin typeface="Arial"/>
                <a:ea typeface="Yu Mincho"/>
                <a:cs typeface="Calibri"/>
              </a:rPr>
              <a:t>: Schools may need more exam rooms and/or locations due to social distancing. Schools must maintain the required proctor-to-student ratio, and all proctors must meet AP proctor eligibility requirements. </a:t>
            </a:r>
            <a:endParaRPr lang="en-US" sz="1200">
              <a:ea typeface="Yu Mincho" panose="02020400000000000000" pitchFamily="18" charset="-128"/>
              <a:cs typeface="Calibri" panose="020F0502020204030204" pitchFamily="34" charset="0"/>
            </a:endParaRPr>
          </a:p>
          <a:p>
            <a:pPr marL="342900" indent="-342900">
              <a:lnSpc>
                <a:spcPct val="107000"/>
              </a:lnSpc>
              <a:spcBef>
                <a:spcPts val="0"/>
              </a:spcBef>
              <a:spcAft>
                <a:spcPts val="600"/>
              </a:spcAft>
              <a:buFont typeface="Symbol" panose="05050102010706020507" pitchFamily="18" charset="2"/>
              <a:buChar char=""/>
            </a:pPr>
            <a:r>
              <a:rPr lang="en-US" sz="1200" b="1">
                <a:latin typeface="Arial"/>
                <a:ea typeface="Yu Mincho"/>
                <a:cs typeface="Arial"/>
              </a:rPr>
              <a:t>Seating</a:t>
            </a:r>
            <a:r>
              <a:rPr lang="en-US" sz="1200">
                <a:latin typeface="Arial"/>
                <a:ea typeface="Yu Mincho"/>
                <a:cs typeface="Arial"/>
              </a:rPr>
              <a:t>: To adhere to state or district requirements, schools may seat students further apart than they usually do for AP Exams. Minimum seating distance requirements for AP Exams to maintain exam security—5 feet for most exams, 4 feet for U.S. History and Calculus exams—still apply, along with all other seating policies, including having all students face the same direction. </a:t>
            </a:r>
            <a:endParaRPr lang="en-US" sz="1200">
              <a:ea typeface="Yu Mincho" panose="02020400000000000000" pitchFamily="18" charset="-128"/>
              <a:cs typeface="Arial" panose="020B0604020202020204" pitchFamily="34" charset="0"/>
            </a:endParaRPr>
          </a:p>
          <a:p>
            <a:pPr marL="342900" indent="-342900">
              <a:spcBef>
                <a:spcPts val="0"/>
              </a:spcBef>
              <a:spcAft>
                <a:spcPts val="600"/>
              </a:spcAft>
              <a:buFont typeface="Symbol" panose="05050102010706020507" pitchFamily="18" charset="2"/>
              <a:buChar char=""/>
            </a:pPr>
            <a:r>
              <a:rPr lang="en-US" sz="1200" b="1">
                <a:latin typeface="Arial"/>
                <a:ea typeface="Yu Mincho"/>
                <a:cs typeface="Arial"/>
              </a:rPr>
              <a:t>Start times for paper and pencil exams</a:t>
            </a:r>
            <a:r>
              <a:rPr lang="en-US" sz="1200">
                <a:latin typeface="Arial"/>
                <a:ea typeface="Yu Mincho"/>
                <a:cs typeface="Arial"/>
              </a:rPr>
              <a:t>: Schools can begin paper and pencil exams and Chinese and Japanese exams up to 1 hour after the official start time (local time), giving them flexibility to manage arrival times of students to provide greatest social distancing. </a:t>
            </a:r>
            <a:endParaRPr lang="en-US" sz="1200">
              <a:ea typeface="Yu Mincho" panose="02020400000000000000" pitchFamily="18" charset="-128"/>
              <a:cs typeface="Arial" panose="020B0604020202020204" pitchFamily="34" charset="0"/>
            </a:endParaRPr>
          </a:p>
          <a:p>
            <a:pPr marL="342900" indent="-342900">
              <a:spcBef>
                <a:spcPts val="0"/>
              </a:spcBef>
              <a:spcAft>
                <a:spcPts val="600"/>
              </a:spcAft>
              <a:buFont typeface="Symbol" panose="05050102010706020507" pitchFamily="18" charset="2"/>
              <a:buChar char=""/>
            </a:pPr>
            <a:r>
              <a:rPr lang="en-US" sz="1200" b="1">
                <a:solidFill>
                  <a:schemeClr val="bg2"/>
                </a:solidFill>
                <a:latin typeface="Arial"/>
                <a:ea typeface="Yu Mincho"/>
                <a:cs typeface="Arial"/>
              </a:rPr>
              <a:t>NEW</a:t>
            </a:r>
            <a:r>
              <a:rPr lang="en-US" sz="1200" b="1">
                <a:latin typeface="Arial"/>
                <a:ea typeface="Yu Mincho"/>
                <a:cs typeface="Arial"/>
              </a:rPr>
              <a:t> Start times for digital exams</a:t>
            </a:r>
            <a:r>
              <a:rPr lang="en-US" sz="1200">
                <a:latin typeface="Arial"/>
                <a:ea typeface="Yu Mincho"/>
                <a:cs typeface="Arial"/>
              </a:rPr>
              <a:t>: Digital exams are administered at the same time worldwide because some students will be required to test from home due to coronavirus, so there's no flexibility in the start time for digital exams. All students must be present and begin the check-in process 30 minutes before the official start time, when the first exam question will appear and the timer will begin. All students taking digital exams must also be seated by the conclusion of the built-in break—the exam will resume automatically at the same time for all students taking a particular exam.</a:t>
            </a:r>
          </a:p>
        </p:txBody>
      </p:sp>
      <p:pic>
        <p:nvPicPr>
          <p:cNvPr id="3" name="Picture 2">
            <a:extLst>
              <a:ext uri="{FF2B5EF4-FFF2-40B4-BE49-F238E27FC236}">
                <a16:creationId xmlns:a16="http://schemas.microsoft.com/office/drawing/2014/main" id="{132963DD-52B9-3C44-9D7F-C3320C9E87E6}"/>
              </a:ext>
            </a:extLst>
          </p:cNvPr>
          <p:cNvPicPr>
            <a:picLocks noChangeAspect="1"/>
          </p:cNvPicPr>
          <p:nvPr/>
        </p:nvPicPr>
        <p:blipFill>
          <a:blip r:embed="rId3"/>
          <a:stretch>
            <a:fillRect/>
          </a:stretch>
        </p:blipFill>
        <p:spPr>
          <a:xfrm>
            <a:off x="360206" y="538394"/>
            <a:ext cx="1016000" cy="1308100"/>
          </a:xfrm>
          <a:prstGeom prst="rect">
            <a:avLst/>
          </a:prstGeom>
        </p:spPr>
      </p:pic>
    </p:spTree>
    <p:extLst>
      <p:ext uri="{BB962C8B-B14F-4D97-AF65-F5344CB8AC3E}">
        <p14:creationId xmlns:p14="http://schemas.microsoft.com/office/powerpoint/2010/main" val="28809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C6BBF-DF73-46D4-B791-915D80CAC064}"/>
              </a:ext>
            </a:extLst>
          </p:cNvPr>
          <p:cNvSpPr>
            <a:spLocks noGrp="1"/>
          </p:cNvSpPr>
          <p:nvPr>
            <p:ph type="body" sz="quarter" idx="10"/>
          </p:nvPr>
        </p:nvSpPr>
        <p:spPr>
          <a:xfrm>
            <a:off x="2078132" y="1523297"/>
            <a:ext cx="9667051" cy="413176"/>
          </a:xfrm>
        </p:spPr>
        <p:txBody>
          <a:bodyPr vert="horz" lIns="0" tIns="0" rIns="0" bIns="0" numCol="1" spcCol="274320" rtlCol="0" anchor="t" anchorCtr="0">
            <a:noAutofit/>
          </a:bodyPr>
          <a:lstStyle/>
          <a:p>
            <a:pPr marL="0" indent="0">
              <a:spcBef>
                <a:spcPts val="0"/>
              </a:spcBef>
              <a:spcAft>
                <a:spcPts val="600"/>
              </a:spcAft>
              <a:buNone/>
            </a:pPr>
            <a:r>
              <a:rPr lang="en-US" sz="1100" dirty="0">
                <a:latin typeface="Arial"/>
                <a:ea typeface="Calibri" panose="020F0502020204030204" pitchFamily="34" charset="0"/>
                <a:cs typeface="Arial"/>
              </a:rPr>
              <a:t>Whether digital exams are given in school or taken at home, schools are responsible for ensuring that all requirements for digital testing are met and that students complete all setup and readiness steps before exam day and abide by exam security policies while testing. </a:t>
            </a:r>
            <a:endParaRPr lang="en-US" sz="1100" dirty="0">
              <a:ea typeface="Calibri" panose="020F0502020204030204" pitchFamily="34" charset="0"/>
            </a:endParaRPr>
          </a:p>
          <a:p>
            <a:pPr marL="0" indent="0">
              <a:spcBef>
                <a:spcPts val="0"/>
              </a:spcBef>
              <a:spcAft>
                <a:spcPts val="600"/>
              </a:spcAft>
              <a:buNone/>
            </a:pPr>
            <a:r>
              <a:rPr lang="en-US" altLang="zh-CN" sz="1100" dirty="0">
                <a:latin typeface="Arial"/>
                <a:ea typeface="Calibri" panose="020F0502020204030204" pitchFamily="34" charset="0"/>
                <a:cs typeface="Arial"/>
              </a:rPr>
              <a:t>The following details apply to all digital exams, whether administered in school or at home, except for Chinese and Japanese exams.</a:t>
            </a:r>
          </a:p>
          <a:p>
            <a:pPr marL="0" indent="0">
              <a:spcBef>
                <a:spcPts val="0"/>
              </a:spcBef>
              <a:spcAft>
                <a:spcPts val="600"/>
              </a:spcAft>
              <a:buNone/>
            </a:pPr>
            <a:endParaRPr lang="en-US" sz="1100" dirty="0">
              <a:ea typeface="Calibri" panose="020F0502020204030204" pitchFamily="34" charset="0"/>
            </a:endParaRPr>
          </a:p>
          <a:p>
            <a:pPr marL="0" indent="0">
              <a:lnSpc>
                <a:spcPct val="107000"/>
              </a:lnSpc>
              <a:spcBef>
                <a:spcPts val="0"/>
              </a:spcBef>
              <a:spcAft>
                <a:spcPts val="800"/>
              </a:spcAft>
              <a:buNone/>
            </a:pPr>
            <a:endParaRPr lang="en-US" sz="1100" dirty="0">
              <a:solidFill>
                <a:schemeClr val="accent3"/>
              </a:solidFill>
              <a:ea typeface="Calibri" panose="020F0502020204030204" pitchFamily="34" charset="0"/>
            </a:endParaRPr>
          </a:p>
          <a:p>
            <a:pPr marL="256540" indent="-256540">
              <a:lnSpc>
                <a:spcPct val="107000"/>
              </a:lnSpc>
              <a:spcBef>
                <a:spcPts val="0"/>
              </a:spcBef>
              <a:spcAft>
                <a:spcPts val="800"/>
              </a:spcAft>
            </a:pPr>
            <a:endParaRPr lang="en-US" sz="1100" dirty="0">
              <a:ea typeface="Calibri" panose="020F0502020204030204" pitchFamily="34" charset="0"/>
            </a:endParaRPr>
          </a:p>
          <a:p>
            <a:pPr marL="256540" indent="-256540">
              <a:lnSpc>
                <a:spcPct val="107000"/>
              </a:lnSpc>
              <a:spcBef>
                <a:spcPts val="0"/>
              </a:spcBef>
              <a:spcAft>
                <a:spcPts val="0"/>
              </a:spcAft>
              <a:buNone/>
            </a:pPr>
            <a:endParaRPr lang="en-US" sz="1100" dirty="0">
              <a:ea typeface="Yu Mincho" panose="02020400000000000000" pitchFamily="18" charset="-128"/>
            </a:endParaRPr>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716" y="1078759"/>
            <a:ext cx="6511152" cy="356528"/>
          </a:xfrm>
        </p:spPr>
        <p:txBody>
          <a:bodyPr/>
          <a:lstStyle/>
          <a:p>
            <a:r>
              <a:rPr lang="en-US" sz="1699"/>
              <a:t>Planning Your Exam Administration</a:t>
            </a:r>
            <a:endParaRPr lang="en-US"/>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078132" y="587914"/>
            <a:ext cx="8312707" cy="483680"/>
          </a:xfrm>
        </p:spPr>
        <p:txBody>
          <a:bodyPr/>
          <a:lstStyle/>
          <a:p>
            <a:r>
              <a:rPr lang="en-US"/>
              <a:t>Digital Exams: An Overview</a:t>
            </a:r>
          </a:p>
        </p:txBody>
      </p:sp>
      <p:pic>
        <p:nvPicPr>
          <p:cNvPr id="14" name="Picture 13">
            <a:extLst>
              <a:ext uri="{FF2B5EF4-FFF2-40B4-BE49-F238E27FC236}">
                <a16:creationId xmlns:a16="http://schemas.microsoft.com/office/drawing/2014/main" id="{828B9733-9003-E749-B27B-8BBBA12B65E4}"/>
              </a:ext>
            </a:extLst>
          </p:cNvPr>
          <p:cNvPicPr>
            <a:picLocks noChangeAspect="1"/>
          </p:cNvPicPr>
          <p:nvPr/>
        </p:nvPicPr>
        <p:blipFill>
          <a:blip r:embed="rId3"/>
          <a:stretch>
            <a:fillRect/>
          </a:stretch>
        </p:blipFill>
        <p:spPr>
          <a:xfrm>
            <a:off x="222819" y="590886"/>
            <a:ext cx="1310766" cy="848588"/>
          </a:xfrm>
          <a:prstGeom prst="rect">
            <a:avLst/>
          </a:prstGeom>
        </p:spPr>
      </p:pic>
      <p:graphicFrame>
        <p:nvGraphicFramePr>
          <p:cNvPr id="2" name="Table 4">
            <a:extLst>
              <a:ext uri="{FF2B5EF4-FFF2-40B4-BE49-F238E27FC236}">
                <a16:creationId xmlns:a16="http://schemas.microsoft.com/office/drawing/2014/main" id="{E165351F-80C6-472F-93F9-51B3C1531F2E}"/>
              </a:ext>
            </a:extLst>
          </p:cNvPr>
          <p:cNvGraphicFramePr>
            <a:graphicFrameLocks noGrp="1"/>
          </p:cNvGraphicFramePr>
          <p:nvPr>
            <p:extLst>
              <p:ext uri="{D42A27DB-BD31-4B8C-83A1-F6EECF244321}">
                <p14:modId xmlns:p14="http://schemas.microsoft.com/office/powerpoint/2010/main" val="225265027"/>
              </p:ext>
            </p:extLst>
          </p:nvPr>
        </p:nvGraphicFramePr>
        <p:xfrm>
          <a:off x="2078132" y="2197811"/>
          <a:ext cx="9601200" cy="3976793"/>
        </p:xfrm>
        <a:graphic>
          <a:graphicData uri="http://schemas.openxmlformats.org/drawingml/2006/table">
            <a:tbl>
              <a:tblPr firstRow="1" bandRow="1">
                <a:tableStyleId>{00A15C55-8517-42AA-B614-E9B94910E393}</a:tableStyleId>
              </a:tblPr>
              <a:tblGrid>
                <a:gridCol w="3200400">
                  <a:extLst>
                    <a:ext uri="{9D8B030D-6E8A-4147-A177-3AD203B41FA5}">
                      <a16:colId xmlns:a16="http://schemas.microsoft.com/office/drawing/2014/main" val="775615521"/>
                    </a:ext>
                  </a:extLst>
                </a:gridCol>
                <a:gridCol w="3200400">
                  <a:extLst>
                    <a:ext uri="{9D8B030D-6E8A-4147-A177-3AD203B41FA5}">
                      <a16:colId xmlns:a16="http://schemas.microsoft.com/office/drawing/2014/main" val="1173764915"/>
                    </a:ext>
                  </a:extLst>
                </a:gridCol>
                <a:gridCol w="3200400">
                  <a:extLst>
                    <a:ext uri="{9D8B030D-6E8A-4147-A177-3AD203B41FA5}">
                      <a16:colId xmlns:a16="http://schemas.microsoft.com/office/drawing/2014/main" val="453156549"/>
                    </a:ext>
                  </a:extLst>
                </a:gridCol>
              </a:tblGrid>
              <a:tr h="291253">
                <a:tc>
                  <a:txBody>
                    <a:bodyPr/>
                    <a:lstStyle/>
                    <a:p>
                      <a:pPr algn="ctr">
                        <a:lnSpc>
                          <a:spcPts val="1300"/>
                        </a:lnSpc>
                      </a:pPr>
                      <a:r>
                        <a:rPr lang="en-US" sz="1300" dirty="0">
                          <a:solidFill>
                            <a:schemeClr val="tx2"/>
                          </a:solidFill>
                          <a:latin typeface="Arial"/>
                          <a:cs typeface="Arial"/>
                        </a:rPr>
                        <a:t>Format</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Start Times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Authorization</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12700" cmpd="sng">
                      <a:noFill/>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Digital exams will be full length and test the same knowledge and skills as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paper and pencil </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exams, in a format-appropriate manner. Students will answer free-response questions with a keyboard, rather than by hand. The digital exam app will include any symbols students would need to type their responses. No handwritten or photographed work will be required or accepted.</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Tx/>
                        <a:buNone/>
                        <a:tabLst/>
                        <a:defRPr/>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Full-length digital AP Exams, whether taken in school or at home, have simultaneous start times worldwide in Administration 2 and Administration 3.</a:t>
                      </a:r>
                    </a:p>
                    <a:p>
                      <a:pPr>
                        <a:lnSpc>
                          <a:spcPts val="1300"/>
                        </a:lnSpc>
                        <a:buFontTx/>
                        <a:buNone/>
                      </a:pPr>
                      <a:endParaRPr lang="en-US" sz="1150">
                        <a:solidFill>
                          <a:schemeClr val="tx1"/>
                        </a:solidFill>
                        <a:latin typeface="Arial" panose="020B060402020202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If needed, the school’s AP coordinator can authorize students to take these exams securely at home without requesting approval from College Board, as a testing option for schools that are closed or have students who are unable to test in school for safety reasons.</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r h="0">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a:ea typeface="+mn-ea"/>
                          <a:cs typeface="Arial"/>
                        </a:rPr>
                        <a:t>Exam Application</a:t>
                      </a: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buFontTx/>
                        <a:buNone/>
                      </a:pPr>
                      <a:r>
                        <a:rPr kumimoji="0" lang="en-US" sz="1300" b="1" i="0" u="none" strike="noStrike" kern="1200" cap="none" spc="0" normalizeH="0" baseline="0" noProof="0">
                          <a:ln>
                            <a:noFill/>
                          </a:ln>
                          <a:solidFill>
                            <a:schemeClr val="tx2"/>
                          </a:solidFill>
                          <a:effectLst/>
                          <a:uLnTx/>
                          <a:uFillTx/>
                          <a:latin typeface="Arial"/>
                          <a:ea typeface="+mn-ea"/>
                          <a:cs typeface="Arial"/>
                        </a:rPr>
                        <a:t>Devices</a:t>
                      </a:r>
                      <a:endParaRPr lang="en-US" sz="1300">
                        <a:solidFill>
                          <a:schemeClr val="tx2"/>
                        </a:solidFill>
                        <a:latin typeface="Arial"/>
                        <a:cs typeface="Arial"/>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a:ea typeface="+mn-ea"/>
                          <a:cs typeface="Arial"/>
                        </a:rPr>
                        <a:t>Makeup Exams</a:t>
                      </a:r>
                      <a:endParaRPr lang="en-US" sz="1300">
                        <a:solidFill>
                          <a:schemeClr val="tx2"/>
                        </a:solidFill>
                        <a:latin typeface="Arial"/>
                        <a:cs typeface="Arial"/>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66624767"/>
                  </a:ext>
                </a:extLst>
              </a:tr>
              <a:tr h="0">
                <a:tc>
                  <a:txBody>
                    <a:bodyPr/>
                    <a:lstStyle/>
                    <a:p>
                      <a:pPr marL="0" marR="0" lvl="0" indent="0" algn="l" rtl="0" eaLnBrk="1" fontAlgn="base" latinLnBrk="0" hangingPunct="1">
                        <a:lnSpc>
                          <a:spcPts val="1300"/>
                        </a:lnSpc>
                        <a:spcBef>
                          <a:spcPts val="0"/>
                        </a:spcBef>
                        <a:spcAft>
                          <a:spcPts val="0"/>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Students will need to install the AP Exam application on the computer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they'll</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use</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throughout AP testing this year; </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this </a:t>
                      </a:r>
                      <a:r>
                        <a:rPr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WILL NOT be</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 the same digital testing platform that was used for emergency testing in spring 2020</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Students </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will not</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need to install the LockDown Browser they may use for secure AP Classroom assignments.</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0"/>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Because the full-length digital AP Exams require typewritten responses in the free-response section, the exams can’t be taken on smartphones. Digital exams taken on desktop or laptop computers (Windows, Mac, school-managed Chromebook) will be the sole exam format for many subjects on the Administration 2 and Administration 3 test dates.</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0"/>
                        </a:spcAft>
                        <a:buClr>
                          <a:srgbClr val="009CDE"/>
                        </a:buClr>
                        <a:buSzPct val="80000"/>
                        <a:buFontTx/>
                        <a:buNone/>
                        <a:tabLst/>
                        <a:defRPr/>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Even if a school is only planning to administer paper and pencil exams, it should ensure that its students are prepared to take the digital version of the exam (if applicable), in the event they need to take a makeup exam that is only offered digitally.</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1328255"/>
                  </a:ext>
                </a:extLst>
              </a:tr>
            </a:tbl>
          </a:graphicData>
        </a:graphic>
      </p:graphicFrame>
    </p:spTree>
    <p:extLst>
      <p:ext uri="{BB962C8B-B14F-4D97-AF65-F5344CB8AC3E}">
        <p14:creationId xmlns:p14="http://schemas.microsoft.com/office/powerpoint/2010/main" val="178987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360721"/>
          </a:xfrm>
        </p:spPr>
        <p:txBody>
          <a:bodyPr/>
          <a:lstStyle/>
          <a:p>
            <a:r>
              <a:rPr lang="en-US" sz="1700">
                <a:latin typeface="Arial" panose="020B0604020202020204" pitchFamily="34" charset="0"/>
                <a:ea typeface="+mn-lt"/>
              </a:rPr>
              <a:t>Planning Your Exam Administration</a:t>
            </a:r>
            <a:endParaRPr lang="en-US" sz="1700" b="0">
              <a:latin typeface="Arial" panose="020B0604020202020204" pitchFamily="34" charset="0"/>
              <a:ea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084208" y="590847"/>
            <a:ext cx="8312821" cy="413175"/>
          </a:xfrm>
        </p:spPr>
        <p:txBody>
          <a:bodyPr/>
          <a:lstStyle/>
          <a:p>
            <a:r>
              <a:rPr lang="en-US"/>
              <a:t>Digital Exams: Implementation Details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graphicFrame>
        <p:nvGraphicFramePr>
          <p:cNvPr id="7" name="Table 4">
            <a:extLst>
              <a:ext uri="{FF2B5EF4-FFF2-40B4-BE49-F238E27FC236}">
                <a16:creationId xmlns:a16="http://schemas.microsoft.com/office/drawing/2014/main" id="{6D205FC8-1EFD-094F-9199-6B6726AF8C42}"/>
              </a:ext>
            </a:extLst>
          </p:cNvPr>
          <p:cNvGraphicFramePr>
            <a:graphicFrameLocks noGrp="1"/>
          </p:cNvGraphicFramePr>
          <p:nvPr>
            <p:extLst>
              <p:ext uri="{D42A27DB-BD31-4B8C-83A1-F6EECF244321}">
                <p14:modId xmlns:p14="http://schemas.microsoft.com/office/powerpoint/2010/main" val="3872791449"/>
              </p:ext>
            </p:extLst>
          </p:nvPr>
        </p:nvGraphicFramePr>
        <p:xfrm>
          <a:off x="2078132" y="1816805"/>
          <a:ext cx="9692640" cy="3997621"/>
        </p:xfrm>
        <a:graphic>
          <a:graphicData uri="http://schemas.openxmlformats.org/drawingml/2006/table">
            <a:tbl>
              <a:tblPr firstRow="1" bandRow="1">
                <a:tableStyleId>{00A15C55-8517-42AA-B614-E9B94910E393}</a:tableStyleId>
              </a:tblPr>
              <a:tblGrid>
                <a:gridCol w="4206240">
                  <a:extLst>
                    <a:ext uri="{9D8B030D-6E8A-4147-A177-3AD203B41FA5}">
                      <a16:colId xmlns:a16="http://schemas.microsoft.com/office/drawing/2014/main" val="775615521"/>
                    </a:ext>
                  </a:extLst>
                </a:gridCol>
                <a:gridCol w="2743200">
                  <a:extLst>
                    <a:ext uri="{9D8B030D-6E8A-4147-A177-3AD203B41FA5}">
                      <a16:colId xmlns:a16="http://schemas.microsoft.com/office/drawing/2014/main" val="1173764915"/>
                    </a:ext>
                  </a:extLst>
                </a:gridCol>
                <a:gridCol w="2743200">
                  <a:extLst>
                    <a:ext uri="{9D8B030D-6E8A-4147-A177-3AD203B41FA5}">
                      <a16:colId xmlns:a16="http://schemas.microsoft.com/office/drawing/2014/main" val="453156549"/>
                    </a:ext>
                  </a:extLst>
                </a:gridCol>
              </a:tblGrid>
              <a:tr h="291253">
                <a:tc>
                  <a:txBody>
                    <a:bodyPr/>
                    <a:lstStyle/>
                    <a:p>
                      <a:pPr algn="ctr">
                        <a:lnSpc>
                          <a:spcPts val="1300"/>
                        </a:lnSpc>
                      </a:pPr>
                      <a:r>
                        <a:rPr lang="en-US" sz="1300">
                          <a:solidFill>
                            <a:schemeClr val="accent2"/>
                          </a:solidFill>
                        </a:rPr>
                        <a:t>Exam Security</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accent2"/>
                          </a:solidFill>
                        </a:rPr>
                        <a:t>Accommodations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accent2"/>
                          </a:solidFill>
                        </a:rPr>
                        <a:t>Exam Practice</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12700" cmpd="sng">
                      <a:noFill/>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rowSpan="3">
                  <a:txBody>
                    <a:bodyPr/>
                    <a:lstStyle/>
                    <a:p>
                      <a:pPr marL="0" marR="0" lvl="0" indent="0" algn="l" defTabSz="931678" rtl="0" eaLnBrk="1" fontAlgn="base" latinLnBrk="0" hangingPunct="1">
                        <a:lnSpc>
                          <a:spcPts val="1300"/>
                        </a:lnSpc>
                        <a:spcBef>
                          <a:spcPts val="0"/>
                        </a:spcBef>
                        <a:spcAft>
                          <a:spcPts val="200"/>
                        </a:spcAft>
                        <a:buClr>
                          <a:srgbClr val="009CDE"/>
                        </a:buClr>
                        <a:buSzPct val="80000"/>
                        <a:buFont typeface="Verdana" pitchFamily="34" charset="0"/>
                        <a:buNone/>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2021 AP digital exams have been designed with security in mind, so students can take exams at home if they're unable to test at their school. Digital exams administered in school or at home will:</a:t>
                      </a:r>
                    </a:p>
                    <a:p>
                      <a:pPr marL="171450" marR="0" lvl="0" indent="-171450" algn="l" defTabSz="931678"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Not allow students to return to answered questions or move back and forth between unanswered questions.</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Begin at the same time worldwide with synchronous section start times.</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Not include questions that can be answered with internet searches, textbooks, notes, study guides, or similar material.</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Include security features to prevent students from collaborating, accessing unauthorized aids, or attempting to have someone else test for them.</a:t>
                      </a:r>
                    </a:p>
                    <a:p>
                      <a:pPr marL="171450" marR="0" lvl="0" indent="-171450" algn="l" defTabSz="981075" rtl="0" eaLnBrk="1" fontAlgn="base" latinLnBrk="0" hangingPunct="1">
                        <a:lnSpc>
                          <a:spcPts val="1300"/>
                        </a:lnSpc>
                        <a:spcBef>
                          <a:spcPts val="0"/>
                        </a:spcBef>
                        <a:spcAft>
                          <a:spcPts val="6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Be reviewed with plagiarism detection software and other monitors and post-exam analyses for detecting exam violations.</a:t>
                      </a:r>
                    </a:p>
                    <a:p>
                      <a:pPr marL="0" marR="0" lvl="0" indent="0" algn="l" defTabSz="981075" rtl="0" eaLnBrk="1" fontAlgn="base" latinLnBrk="0" hangingPunct="1">
                        <a:lnSpc>
                          <a:spcPts val="1300"/>
                        </a:lnSpc>
                        <a:spcBef>
                          <a:spcPts val="0"/>
                        </a:spcBef>
                        <a:spcAft>
                          <a:spcPts val="600"/>
                        </a:spcAft>
                        <a:buClr>
                          <a:srgbClr val="009CDE"/>
                        </a:buClr>
                        <a:buSzPct val="80000"/>
                        <a:buFont typeface="Arial" panose="020B0604020202020204" pitchFamily="34" charset="0"/>
                        <a:buNone/>
                        <a:tabLst/>
                        <a:defRPr/>
                      </a:pPr>
                      <a:r>
                        <a:rPr kumimoji="0" lang="en-US" altLang="zh-CN" sz="1150" b="0" i="1" u="none" strike="noStrike" kern="1200" cap="none" spc="0" normalizeH="0" baseline="0" noProof="1">
                          <a:ln>
                            <a:noFill/>
                          </a:ln>
                          <a:solidFill>
                            <a:srgbClr val="1E1E1E"/>
                          </a:solidFill>
                          <a:effectLst/>
                          <a:uLnTx/>
                          <a:uFillTx/>
                          <a:latin typeface="Arial"/>
                          <a:ea typeface="+mn-ea"/>
                          <a:cs typeface="Arial"/>
                        </a:rPr>
                        <a:t>Exam violations on any AP Exam—paper and pencil or digital—will result in a score cancellation and additional consequences as warranted.</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lang="en-US" sz="1150" spc="0">
                          <a:latin typeface="Arial" panose="020B0604020202020204" pitchFamily="34" charset="0"/>
                          <a:ea typeface="Yu Mincho"/>
                          <a:cs typeface="Arial" panose="020B0604020202020204" pitchFamily="34" charset="0"/>
                        </a:rPr>
                        <a:t>Digital exams will be accessible to students with disabilities who are approved for testing accommodations. Detailed information about accommodations for digital exams will be available in early March.</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ts val="1300"/>
                        </a:lnSpc>
                        <a:spcBef>
                          <a:spcPts val="0"/>
                        </a:spcBef>
                        <a:spcAft>
                          <a:spcPts val="600"/>
                        </a:spcAft>
                        <a:buFont typeface="Symbol" panose="05050102010706020507" pitchFamily="18" charset="2"/>
                        <a:buNone/>
                      </a:pPr>
                      <a:r>
                        <a:rPr lang="en-US" sz="1150" spc="0">
                          <a:latin typeface="Arial" panose="020B0604020202020204" pitchFamily="34" charset="0"/>
                          <a:ea typeface="Yu Mincho"/>
                          <a:cs typeface="Arial" panose="020B0604020202020204" pitchFamily="34" charset="0"/>
                        </a:rPr>
                        <a:t>Beginning in April, students and educators can download the exam application and access a digital exam practice resource that enables students to confirm the viability of their technology well before test day, experience the exam day flow, and practice answering exam questions, including each type of multiple-choice and free-response question they’ll encounter on exam day. </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r h="0">
                <a:tc vMerge="1">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endParaRPr kumimoji="0" lang="en-US" sz="1300" b="1" i="0" u="none" strike="noStrike" kern="1200" cap="none" spc="0" normalizeH="0" baseline="0" noProof="0">
                        <a:ln>
                          <a:noFill/>
                        </a:ln>
                        <a:solidFill>
                          <a:schemeClr val="accent2"/>
                        </a:solidFill>
                        <a:effectLst/>
                        <a:uLnTx/>
                        <a:uFillTx/>
                        <a:latin typeface="+mn-lt"/>
                        <a:ea typeface="+mn-ea"/>
                        <a:cs typeface="+mn-cs"/>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buFontTx/>
                        <a:buNone/>
                      </a:pPr>
                      <a:r>
                        <a:rPr kumimoji="0" lang="en-US" sz="13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Readiness Dashboard</a:t>
                      </a:r>
                      <a:endParaRPr lang="en-US" sz="1300" spc="0">
                        <a:solidFill>
                          <a:schemeClr val="accent2"/>
                        </a:solidFill>
                        <a:latin typeface="Arial" panose="020B0604020202020204" pitchFamily="34" charset="0"/>
                        <a:cs typeface="Arial" panose="020B0604020202020204" pitchFamily="34" charset="0"/>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Sign In</a:t>
                      </a:r>
                      <a:endParaRPr lang="en-US" sz="1300" spc="0">
                        <a:solidFill>
                          <a:schemeClr val="tx2"/>
                        </a:solidFill>
                        <a:latin typeface="Arial" panose="020B0604020202020204" pitchFamily="34" charset="0"/>
                        <a:cs typeface="Arial" panose="020B0604020202020204" pitchFamily="34" charset="0"/>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66624767"/>
                  </a:ext>
                </a:extLst>
              </a:tr>
              <a:tr h="0">
                <a:tc vMerge="1">
                  <a:txBody>
                    <a:bodyPr/>
                    <a:lstStyle/>
                    <a:p>
                      <a:pPr marL="0" marR="0" lvl="0" indent="0" algn="l" defTabSz="981075" rtl="0" eaLnBrk="1" fontAlgn="base" latinLnBrk="0" hangingPunct="1">
                        <a:lnSpc>
                          <a:spcPts val="1300"/>
                        </a:lnSpc>
                        <a:spcBef>
                          <a:spcPts val="0"/>
                        </a:spcBef>
                        <a:spcAft>
                          <a:spcPts val="0"/>
                        </a:spcAft>
                        <a:buClr>
                          <a:srgbClr val="009CDE"/>
                        </a:buClr>
                        <a:buSzPct val="80000"/>
                        <a:buFontTx/>
                        <a:buNone/>
                        <a:tabLst/>
                        <a:defRPr/>
                      </a:pPr>
                      <a:endParaRPr kumimoji="0" lang="en-US" altLang="zh-CN" sz="1150" b="0" i="0" u="none" strike="noStrike" kern="1200" cap="none" spc="0" normalizeH="0" baseline="0" noProof="1">
                        <a:ln>
                          <a:noFill/>
                        </a:ln>
                        <a:solidFill>
                          <a:srgbClr val="1E1E1E"/>
                        </a:solidFill>
                        <a:effectLst/>
                        <a:uLnTx/>
                        <a:uFillTx/>
                        <a:latin typeface="+mn-lt"/>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lang="en-US" sz="1150" spc="0">
                          <a:latin typeface="Arial" panose="020B0604020202020204" pitchFamily="34" charset="0"/>
                          <a:ea typeface="Calibri" panose="020F0502020204030204" pitchFamily="34" charset="0"/>
                          <a:cs typeface="Arial" panose="020B0604020202020204" pitchFamily="34" charset="0"/>
                        </a:rPr>
                        <a:t>In April, educators will have access to a dashboard that helps them track their students’ progress in preparing for and completing digital exams. </a:t>
                      </a:r>
                      <a:endParaRPr kumimoji="0" lang="en-US" altLang="zh-CN" sz="1150" b="0" i="0" u="none" strike="noStrike" kern="1200" cap="none" spc="0" normalizeH="0" baseline="0" noProof="1">
                        <a:ln>
                          <a:noFill/>
                        </a:ln>
                        <a:solidFill>
                          <a:srgbClr val="1E1E1E"/>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Students will need to use their College Board username/password to access digital exams.</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1328255"/>
                  </a:ext>
                </a:extLst>
              </a:tr>
            </a:tbl>
          </a:graphicData>
        </a:graphic>
      </p:graphicFrame>
      <p:sp>
        <p:nvSpPr>
          <p:cNvPr id="12" name="Text Placeholder 2">
            <a:extLst>
              <a:ext uri="{FF2B5EF4-FFF2-40B4-BE49-F238E27FC236}">
                <a16:creationId xmlns:a16="http://schemas.microsoft.com/office/drawing/2014/main" id="{A23360FB-9DCA-9747-9CB9-51C0C9441D32}"/>
              </a:ext>
            </a:extLst>
          </p:cNvPr>
          <p:cNvSpPr txBox="1">
            <a:spLocks/>
          </p:cNvSpPr>
          <p:nvPr/>
        </p:nvSpPr>
        <p:spPr>
          <a:xfrm>
            <a:off x="2078132" y="1572339"/>
            <a:ext cx="9686723" cy="413175"/>
          </a:xfrm>
          <a:prstGeom prst="rect">
            <a:avLst/>
          </a:prstGeom>
        </p:spPr>
        <p:txBody>
          <a:bodyPr vert="horz" lIns="0" tIns="0" rIns="0" bIns="0" numCol="1" spcCol="27432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nSpc>
                <a:spcPct val="107000"/>
              </a:lnSpc>
              <a:spcBef>
                <a:spcPts val="0"/>
              </a:spcBef>
              <a:spcAft>
                <a:spcPts val="600"/>
              </a:spcAft>
              <a:buClr>
                <a:srgbClr val="009CDE"/>
              </a:buClr>
              <a:buNone/>
              <a:defRPr/>
            </a:pP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The following details apply to all digital exams, whether administered </a:t>
            </a:r>
            <a:r>
              <a:rPr lang="en-US" altLang="zh-CN" sz="1250">
                <a:latin typeface="Arial"/>
                <a:ea typeface="Calibri" panose="020F0502020204030204" pitchFamily="34" charset="0"/>
                <a:cs typeface="Arial"/>
              </a:rPr>
              <a:t>in school</a:t>
            </a: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 or </a:t>
            </a:r>
            <a:r>
              <a:rPr lang="en-US" altLang="zh-CN" sz="1250">
                <a:latin typeface="Arial"/>
                <a:ea typeface="Calibri" panose="020F0502020204030204" pitchFamily="34" charset="0"/>
                <a:cs typeface="Arial"/>
              </a:rPr>
              <a:t>at home</a:t>
            </a: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 except for Chinese and Japanese exams.</a:t>
            </a:r>
          </a:p>
        </p:txBody>
      </p:sp>
    </p:spTree>
    <p:extLst>
      <p:ext uri="{BB962C8B-B14F-4D97-AF65-F5344CB8AC3E}">
        <p14:creationId xmlns:p14="http://schemas.microsoft.com/office/powerpoint/2010/main" val="113648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A9BAF52-C9C9-49D0-ABFA-8CAE42F57F9B}"/>
              </a:ext>
            </a:extLst>
          </p:cNvPr>
          <p:cNvGraphicFramePr>
            <a:graphicFrameLocks noGrp="1"/>
          </p:cNvGraphicFramePr>
          <p:nvPr>
            <p:extLst>
              <p:ext uri="{D42A27DB-BD31-4B8C-83A1-F6EECF244321}">
                <p14:modId xmlns:p14="http://schemas.microsoft.com/office/powerpoint/2010/main" val="1850280346"/>
              </p:ext>
            </p:extLst>
          </p:nvPr>
        </p:nvGraphicFramePr>
        <p:xfrm>
          <a:off x="2117661" y="1581539"/>
          <a:ext cx="9601200" cy="417728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4225688210"/>
                    </a:ext>
                  </a:extLst>
                </a:gridCol>
                <a:gridCol w="3941349">
                  <a:extLst>
                    <a:ext uri="{9D8B030D-6E8A-4147-A177-3AD203B41FA5}">
                      <a16:colId xmlns:a16="http://schemas.microsoft.com/office/drawing/2014/main" val="1513582946"/>
                    </a:ext>
                  </a:extLst>
                </a:gridCol>
                <a:gridCol w="4288251">
                  <a:extLst>
                    <a:ext uri="{9D8B030D-6E8A-4147-A177-3AD203B41FA5}">
                      <a16:colId xmlns:a16="http://schemas.microsoft.com/office/drawing/2014/main" val="3176343114"/>
                    </a:ext>
                  </a:extLst>
                </a:gridCol>
              </a:tblGrid>
              <a:tr h="0">
                <a:tc>
                  <a:txBody>
                    <a:bodyPr/>
                    <a:lstStyle/>
                    <a:p>
                      <a:pPr lvl="0" algn="l">
                        <a:lnSpc>
                          <a:spcPct val="100000"/>
                        </a:lnSpc>
                        <a:spcBef>
                          <a:spcPts val="0"/>
                        </a:spcBef>
                        <a:spcAft>
                          <a:spcPts val="0"/>
                        </a:spcAft>
                        <a:buNone/>
                      </a:pPr>
                      <a:endParaRPr lang="en-US" sz="1400" b="1" i="0" u="none" strike="noStrike" noProof="0">
                        <a:solidFill>
                          <a:schemeClr val="accent3">
                            <a:lumMod val="50000"/>
                          </a:schemeClr>
                        </a:solidFill>
                        <a:latin typeface="Arial" panose="020B0604020202020204" pitchFamily="34" charset="0"/>
                        <a:cs typeface="Arial" panose="020B0604020202020204" pitchFamily="34" charset="0"/>
                      </a:endParaRP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400" b="1" i="0" u="none" strike="noStrike" noProof="0">
                          <a:solidFill>
                            <a:schemeClr val="accent3">
                              <a:lumMod val="50000"/>
                            </a:schemeClr>
                          </a:solidFill>
                          <a:latin typeface="Arial"/>
                          <a:cs typeface="Arial"/>
                        </a:rPr>
                        <a:t>Digital Testing in School </a:t>
                      </a:r>
                    </a:p>
                    <a:p>
                      <a:pPr lvl="0" algn="l">
                        <a:lnSpc>
                          <a:spcPct val="100000"/>
                        </a:lnSpc>
                        <a:spcBef>
                          <a:spcPts val="0"/>
                        </a:spcBef>
                        <a:spcAft>
                          <a:spcPts val="0"/>
                        </a:spcAft>
                        <a:buNone/>
                      </a:pPr>
                      <a:r>
                        <a:rPr lang="en-US" sz="1400" b="1" i="0" u="none" strike="noStrike" noProof="0">
                          <a:solidFill>
                            <a:schemeClr val="accent3">
                              <a:lumMod val="50000"/>
                            </a:schemeClr>
                          </a:solidFill>
                          <a:latin typeface="Arial"/>
                          <a:cs typeface="Arial"/>
                        </a:rPr>
                        <a:t>(or at a school-selected location)</a:t>
                      </a: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3">
                              <a:lumMod val="50000"/>
                            </a:schemeClr>
                          </a:solidFill>
                          <a:latin typeface="Arial"/>
                          <a:cs typeface="Arial"/>
                        </a:rPr>
                        <a:t>Digital Testing at Home </a:t>
                      </a:r>
                    </a:p>
                    <a:p>
                      <a:r>
                        <a:rPr lang="en-US" sz="1400" b="1" kern="1200">
                          <a:solidFill>
                            <a:schemeClr val="accent3">
                              <a:lumMod val="50000"/>
                            </a:schemeClr>
                          </a:solidFill>
                          <a:latin typeface="Arial"/>
                          <a:ea typeface="+mn-ea"/>
                          <a:cs typeface="Arial"/>
                        </a:rPr>
                        <a:t>(if authorized by the AP coordinator)</a:t>
                      </a:r>
                    </a:p>
                  </a:txBody>
                  <a:tcPr marL="73152" marR="73152" marT="0"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257852"/>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altLang="zh-CN" sz="1250" b="1">
                          <a:latin typeface="Arial"/>
                          <a:cs typeface="Arial"/>
                        </a:rPr>
                        <a:t>Computer</a:t>
                      </a:r>
                      <a:endParaRPr lang="en-US" sz="1250">
                        <a:latin typeface="Arial"/>
                        <a:cs typeface="Arial"/>
                      </a:endParaRPr>
                    </a:p>
                    <a:p>
                      <a:pPr marL="0" marR="0" lvl="0" indent="0" algn="l" rtl="0" eaLnBrk="1" fontAlgn="auto" latinLnBrk="0" hangingPunct="1">
                        <a:lnSpc>
                          <a:spcPct val="100000"/>
                        </a:lnSpc>
                        <a:spcBef>
                          <a:spcPts val="0"/>
                        </a:spcBef>
                        <a:spcAft>
                          <a:spcPts val="0"/>
                        </a:spcAft>
                        <a:buClrTx/>
                        <a:buSzTx/>
                        <a:buFontTx/>
                        <a:buNone/>
                      </a:pPr>
                      <a:endParaRPr lang="en-US" altLang="zh-CN" sz="1250">
                        <a:latin typeface="Arial" panose="020B0604020202020204" pitchFamily="34"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50" dirty="0">
                          <a:latin typeface="Arial"/>
                          <a:cs typeface="Arial"/>
                        </a:rPr>
                        <a:t>Each student will need access to a laptop computer (Mac, Windows, or school-managed Chromebook). The computer can be a personal computer or a school-provided computer but must not be shared between students after exam setup is completed.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50" dirty="0">
                          <a:latin typeface="Arial"/>
                          <a:ea typeface="Cambria" panose="02040503050406030204" pitchFamily="18" charset="0"/>
                          <a:cs typeface="Arial"/>
                        </a:rPr>
                        <a:t>Each student will need access to a desktop or laptop computer (Mac, Windows, or school-managed Chromebook). The computer can be a personal computer or a school-provided computer but must not be shared between students after exam setup is completed.</a:t>
                      </a:r>
                      <a:r>
                        <a:rPr lang="en-US" altLang="zh-CN" sz="1250" dirty="0">
                          <a:latin typeface="Arial"/>
                          <a:cs typeface="Arial"/>
                        </a:rPr>
                        <a:t>  </a:t>
                      </a: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782709"/>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Power</a:t>
                      </a:r>
                      <a:endParaRPr lang="en-US" sz="1250">
                        <a:latin typeface="Arial"/>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50">
                          <a:latin typeface="Arial"/>
                          <a:ea typeface="Cambria" panose="02040503050406030204" pitchFamily="18" charset="0"/>
                          <a:cs typeface="Arial"/>
                        </a:rPr>
                        <a:t>While students will be asked to have a fully charged computer to last through the full-length exams, schools will need to ensure that a student can access an electrical outlet, if needed.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a:latin typeface="Arial"/>
                          <a:ea typeface="Cambria" panose="02040503050406030204" pitchFamily="18" charset="0"/>
                          <a:cs typeface="Arial"/>
                        </a:rPr>
                        <a:t>Students’ computers must be fully charged to last through the full-length exams and be able to be plugged in during the exam, if needed.</a:t>
                      </a:r>
                    </a:p>
                    <a:p>
                      <a:pPr marL="0" marR="0" lvl="0" indent="0" algn="l" defTabSz="931678" rtl="0" eaLnBrk="1" fontAlgn="auto" latinLnBrk="0" hangingPunct="1">
                        <a:lnSpc>
                          <a:spcPct val="100000"/>
                        </a:lnSpc>
                        <a:spcBef>
                          <a:spcPts val="0"/>
                        </a:spcBef>
                        <a:spcAft>
                          <a:spcPts val="0"/>
                        </a:spcAft>
                        <a:buClrTx/>
                        <a:buSzTx/>
                        <a:buFontTx/>
                        <a:buNone/>
                        <a:tabLst/>
                        <a:defRPr/>
                      </a:pPr>
                      <a:endParaRPr lang="en-US" altLang="zh-CN" sz="1250">
                        <a:latin typeface="Arial" panose="020B0604020202020204" pitchFamily="34"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504925"/>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Internet/</a:t>
                      </a:r>
                    </a:p>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Network access</a:t>
                      </a:r>
                      <a:endParaRPr lang="en-US" sz="1250">
                        <a:latin typeface="Arial"/>
                        <a:cs typeface="Arial"/>
                      </a:endParaRPr>
                    </a:p>
                    <a:p>
                      <a:pPr marL="0" marR="0" lvl="0" indent="0" algn="l" defTabSz="931678" rtl="0" eaLnBrk="1" fontAlgn="auto" latinLnBrk="0" hangingPunct="1">
                        <a:lnSpc>
                          <a:spcPct val="100000"/>
                        </a:lnSpc>
                        <a:spcBef>
                          <a:spcPts val="0"/>
                        </a:spcBef>
                        <a:spcAft>
                          <a:spcPts val="0"/>
                        </a:spcAft>
                        <a:buClrTx/>
                        <a:buSzTx/>
                        <a:buFontTx/>
                        <a:buNone/>
                        <a:tabLst/>
                        <a:defRPr/>
                      </a:pPr>
                      <a:endParaRPr lang="en-US" sz="1250" b="1">
                        <a:solidFill>
                          <a:schemeClr val="accent3"/>
                        </a:solidFill>
                        <a:latin typeface="Arial" panose="020B0604020202020204" pitchFamily="34" charset="0"/>
                        <a:ea typeface="Aktiv Grotesk"/>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a:latin typeface="Arial"/>
                          <a:ea typeface="Cambria" panose="02040503050406030204" pitchFamily="18" charset="0"/>
                          <a:cs typeface="Arial"/>
                        </a:rPr>
                        <a:t>Students must be able to access a reliable internet connection that can support concurrent data transmission commensurate with the volume of students taking the exam in the same location.</a:t>
                      </a:r>
                    </a:p>
                    <a:p>
                      <a:pPr marL="0" marR="0" lvl="0" indent="0" algn="l" rtl="0" eaLnBrk="1" fontAlgn="auto" latinLnBrk="0" hangingPunct="1">
                        <a:lnSpc>
                          <a:spcPct val="100000"/>
                        </a:lnSpc>
                        <a:spcBef>
                          <a:spcPts val="0"/>
                        </a:spcBef>
                        <a:spcAft>
                          <a:spcPts val="300"/>
                        </a:spcAft>
                        <a:buClrTx/>
                        <a:buSzTx/>
                        <a:buFontTx/>
                        <a:buNone/>
                      </a:pPr>
                      <a:r>
                        <a:rPr lang="en-US" sz="1250" b="0">
                          <a:solidFill>
                            <a:schemeClr val="tx1"/>
                          </a:solidFill>
                          <a:latin typeface="Arial"/>
                          <a:ea typeface="Aktiv Grotesk"/>
                          <a:cs typeface="Arial"/>
                        </a:rPr>
                        <a:t>Students will need to be able to access their school’s internet network, and the network must allow outbound traffic to College Board and inbound traffic from College Board.</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ts val="1500"/>
                        </a:lnSpc>
                        <a:spcBef>
                          <a:spcPts val="600"/>
                        </a:spcBef>
                        <a:spcAft>
                          <a:spcPts val="0"/>
                        </a:spcAft>
                        <a:buNone/>
                      </a:pPr>
                      <a:r>
                        <a:rPr lang="en-US" sz="1250" dirty="0">
                          <a:latin typeface="Arial"/>
                          <a:ea typeface="Cambria" panose="02040503050406030204" pitchFamily="18" charset="0"/>
                          <a:cs typeface="Arial"/>
                        </a:rPr>
                        <a:t>Students must have a reliable internet connection.  </a:t>
                      </a:r>
                      <a:endParaRPr lang="en-US" sz="1250" dirty="0">
                        <a:latin typeface="Arial"/>
                        <a:ea typeface="Calibri" panose="020F0502020204030204" pitchFamily="34" charset="0"/>
                        <a:cs typeface="Arial"/>
                      </a:endParaRPr>
                    </a:p>
                    <a:p>
                      <a:pPr marL="0" indent="0">
                        <a:lnSpc>
                          <a:spcPts val="1500"/>
                        </a:lnSpc>
                        <a:spcBef>
                          <a:spcPts val="300"/>
                        </a:spcBef>
                        <a:spcAft>
                          <a:spcPts val="0"/>
                        </a:spcAft>
                        <a:buNone/>
                      </a:pPr>
                      <a:r>
                        <a:rPr lang="en-US" sz="1250" dirty="0">
                          <a:latin typeface="Arial"/>
                          <a:ea typeface="Cambria" panose="02040503050406030204" pitchFamily="18" charset="0"/>
                          <a:cs typeface="Arial"/>
                        </a:rPr>
                        <a:t>Our testing application has been designed to be tolerant of disruptions in internet connectivity during the exam.</a:t>
                      </a:r>
                      <a:endParaRPr lang="en-US" sz="1250" b="1" dirty="0">
                        <a:solidFill>
                          <a:schemeClr val="accent3"/>
                        </a:solidFill>
                        <a:latin typeface="Arial"/>
                        <a:ea typeface="Aktiv Grotesk"/>
                        <a:cs typeface="Arial"/>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290858"/>
                  </a:ext>
                </a:extLst>
              </a:tr>
            </a:tbl>
          </a:graphicData>
        </a:graphic>
      </p:graphicFrame>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482667" cy="315587"/>
          </a:xfrm>
        </p:spPr>
        <p:txBody>
          <a:bodyPr/>
          <a:lstStyle/>
          <a:p>
            <a:r>
              <a:rPr lang="en-US" sz="1700">
                <a:ea typeface="+mn-lt"/>
                <a:cs typeface="+mn-lt"/>
              </a:rPr>
              <a:t>Planning Your Exam Administration</a:t>
            </a:r>
            <a:endParaRPr lang="en-US" sz="1700" b="0">
              <a:ea typeface="+mn-lt"/>
              <a:cs typeface="+mn-lt"/>
            </a:endParaRP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400"/>
              <a:t>Digital Exams: Testing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pic>
        <p:nvPicPr>
          <p:cNvPr id="16" name="Picture 15">
            <a:extLst>
              <a:ext uri="{FF2B5EF4-FFF2-40B4-BE49-F238E27FC236}">
                <a16:creationId xmlns:a16="http://schemas.microsoft.com/office/drawing/2014/main" id="{E6E3907A-EA30-7942-97F4-F8190777325C}"/>
              </a:ext>
            </a:extLst>
          </p:cNvPr>
          <p:cNvPicPr>
            <a:picLocks noChangeAspect="1"/>
          </p:cNvPicPr>
          <p:nvPr/>
        </p:nvPicPr>
        <p:blipFill>
          <a:blip r:embed="rId4"/>
          <a:stretch>
            <a:fillRect/>
          </a:stretch>
        </p:blipFill>
        <p:spPr>
          <a:xfrm>
            <a:off x="2211444" y="2427861"/>
            <a:ext cx="406400" cy="406400"/>
          </a:xfrm>
          <a:prstGeom prst="rect">
            <a:avLst/>
          </a:prstGeom>
        </p:spPr>
      </p:pic>
      <p:pic>
        <p:nvPicPr>
          <p:cNvPr id="13" name="Picture 12">
            <a:extLst>
              <a:ext uri="{FF2B5EF4-FFF2-40B4-BE49-F238E27FC236}">
                <a16:creationId xmlns:a16="http://schemas.microsoft.com/office/drawing/2014/main" id="{F5F03035-03E7-48EF-9E13-DB5423CFC517}"/>
              </a:ext>
            </a:extLst>
          </p:cNvPr>
          <p:cNvPicPr>
            <a:picLocks noChangeAspect="1"/>
          </p:cNvPicPr>
          <p:nvPr/>
        </p:nvPicPr>
        <p:blipFill>
          <a:blip r:embed="rId5"/>
          <a:stretch>
            <a:fillRect/>
          </a:stretch>
        </p:blipFill>
        <p:spPr>
          <a:xfrm>
            <a:off x="2211444" y="3505564"/>
            <a:ext cx="406400" cy="406400"/>
          </a:xfrm>
          <a:prstGeom prst="rect">
            <a:avLst/>
          </a:prstGeom>
        </p:spPr>
      </p:pic>
      <p:pic>
        <p:nvPicPr>
          <p:cNvPr id="18" name="Picture 17">
            <a:extLst>
              <a:ext uri="{FF2B5EF4-FFF2-40B4-BE49-F238E27FC236}">
                <a16:creationId xmlns:a16="http://schemas.microsoft.com/office/drawing/2014/main" id="{50E72553-4A20-4AA5-9202-85A713ECF2A8}"/>
              </a:ext>
            </a:extLst>
          </p:cNvPr>
          <p:cNvPicPr>
            <a:picLocks noChangeAspect="1"/>
          </p:cNvPicPr>
          <p:nvPr/>
        </p:nvPicPr>
        <p:blipFill>
          <a:blip r:embed="rId6"/>
          <a:stretch>
            <a:fillRect/>
          </a:stretch>
        </p:blipFill>
        <p:spPr>
          <a:xfrm>
            <a:off x="2211444" y="4632791"/>
            <a:ext cx="406400" cy="406400"/>
          </a:xfrm>
          <a:prstGeom prst="rect">
            <a:avLst/>
          </a:prstGeom>
        </p:spPr>
      </p:pic>
    </p:spTree>
    <p:extLst>
      <p:ext uri="{BB962C8B-B14F-4D97-AF65-F5344CB8AC3E}">
        <p14:creationId xmlns:p14="http://schemas.microsoft.com/office/powerpoint/2010/main" val="1788801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A9BAF52-C9C9-49D0-ABFA-8CAE42F57F9B}"/>
              </a:ext>
            </a:extLst>
          </p:cNvPr>
          <p:cNvGraphicFramePr>
            <a:graphicFrameLocks noGrp="1"/>
          </p:cNvGraphicFramePr>
          <p:nvPr>
            <p:extLst>
              <p:ext uri="{D42A27DB-BD31-4B8C-83A1-F6EECF244321}">
                <p14:modId xmlns:p14="http://schemas.microsoft.com/office/powerpoint/2010/main" val="624103703"/>
              </p:ext>
            </p:extLst>
          </p:nvPr>
        </p:nvGraphicFramePr>
        <p:xfrm>
          <a:off x="2171700" y="1495425"/>
          <a:ext cx="9636989" cy="4391027"/>
        </p:xfrm>
        <a:graphic>
          <a:graphicData uri="http://schemas.openxmlformats.org/drawingml/2006/table">
            <a:tbl>
              <a:tblPr firstRow="1" bandRow="1">
                <a:tableStyleId>{5C22544A-7EE6-4342-B048-85BDC9FD1C3A}</a:tableStyleId>
              </a:tblPr>
              <a:tblGrid>
                <a:gridCol w="1314135">
                  <a:extLst>
                    <a:ext uri="{9D8B030D-6E8A-4147-A177-3AD203B41FA5}">
                      <a16:colId xmlns:a16="http://schemas.microsoft.com/office/drawing/2014/main" val="4225688210"/>
                    </a:ext>
                  </a:extLst>
                </a:gridCol>
                <a:gridCol w="4161427">
                  <a:extLst>
                    <a:ext uri="{9D8B030D-6E8A-4147-A177-3AD203B41FA5}">
                      <a16:colId xmlns:a16="http://schemas.microsoft.com/office/drawing/2014/main" val="1513582946"/>
                    </a:ext>
                  </a:extLst>
                </a:gridCol>
                <a:gridCol w="4161427">
                  <a:extLst>
                    <a:ext uri="{9D8B030D-6E8A-4147-A177-3AD203B41FA5}">
                      <a16:colId xmlns:a16="http://schemas.microsoft.com/office/drawing/2014/main" val="3176343114"/>
                    </a:ext>
                  </a:extLst>
                </a:gridCol>
              </a:tblGrid>
              <a:tr h="541623">
                <a:tc>
                  <a:txBody>
                    <a:bodyPr/>
                    <a:lstStyle/>
                    <a:p>
                      <a:pPr lvl="0" algn="l">
                        <a:lnSpc>
                          <a:spcPts val="1600"/>
                        </a:lnSpc>
                        <a:spcBef>
                          <a:spcPts val="0"/>
                        </a:spcBef>
                        <a:spcAft>
                          <a:spcPts val="0"/>
                        </a:spcAft>
                        <a:buNone/>
                      </a:pPr>
                      <a:endParaRPr lang="en-US" sz="1400" b="1" i="0" u="none" strike="noStrike" noProof="0">
                        <a:solidFill>
                          <a:schemeClr val="accent3">
                            <a:lumMod val="50000"/>
                          </a:schemeClr>
                        </a:solidFill>
                        <a:latin typeface="Arial" panose="020B0604020202020204" pitchFamily="34" charset="0"/>
                        <a:cs typeface="Arial" panose="020B0604020202020204" pitchFamily="34" charset="0"/>
                      </a:endParaRP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l">
                        <a:lnSpc>
                          <a:spcPts val="1800"/>
                        </a:lnSpc>
                        <a:spcBef>
                          <a:spcPts val="0"/>
                        </a:spcBef>
                        <a:spcAft>
                          <a:spcPts val="0"/>
                        </a:spcAft>
                        <a:buNone/>
                      </a:pPr>
                      <a:r>
                        <a:rPr lang="en-US" sz="1400" b="1" kern="1200" noProof="0">
                          <a:solidFill>
                            <a:schemeClr val="accent3">
                              <a:lumMod val="50000"/>
                            </a:schemeClr>
                          </a:solidFill>
                          <a:latin typeface="Arial"/>
                          <a:ea typeface="+mn-ea"/>
                          <a:cs typeface="Arial"/>
                        </a:rPr>
                        <a:t>Digital Testing in School </a:t>
                      </a:r>
                    </a:p>
                    <a:p>
                      <a:pPr lvl="0" algn="l">
                        <a:lnSpc>
                          <a:spcPts val="1800"/>
                        </a:lnSpc>
                        <a:spcBef>
                          <a:spcPts val="0"/>
                        </a:spcBef>
                        <a:spcAft>
                          <a:spcPts val="0"/>
                        </a:spcAft>
                        <a:buNone/>
                      </a:pPr>
                      <a:r>
                        <a:rPr lang="en-US" sz="1400" b="1" kern="1200" noProof="0">
                          <a:solidFill>
                            <a:schemeClr val="accent3">
                              <a:lumMod val="50000"/>
                            </a:schemeClr>
                          </a:solidFill>
                          <a:latin typeface="Arial"/>
                          <a:ea typeface="+mn-ea"/>
                          <a:cs typeface="Arial"/>
                        </a:rPr>
                        <a:t>(or at a school-selected location)</a:t>
                      </a: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800"/>
                        </a:lnSpc>
                      </a:pPr>
                      <a:r>
                        <a:rPr lang="en-US" sz="1400" b="1" kern="1200">
                          <a:solidFill>
                            <a:schemeClr val="accent3">
                              <a:lumMod val="50000"/>
                            </a:schemeClr>
                          </a:solidFill>
                          <a:latin typeface="Arial"/>
                          <a:ea typeface="+mn-ea"/>
                          <a:cs typeface="Arial"/>
                        </a:rPr>
                        <a:t>Digital Testing at Home </a:t>
                      </a:r>
                    </a:p>
                    <a:p>
                      <a:pPr>
                        <a:lnSpc>
                          <a:spcPts val="1800"/>
                        </a:lnSpc>
                      </a:pPr>
                      <a:r>
                        <a:rPr lang="en-US" sz="1400" b="1" kern="1200">
                          <a:solidFill>
                            <a:schemeClr val="accent3">
                              <a:lumMod val="50000"/>
                            </a:schemeClr>
                          </a:solidFill>
                          <a:latin typeface="Arial"/>
                          <a:ea typeface="+mn-ea"/>
                          <a:cs typeface="Arial"/>
                        </a:rPr>
                        <a:t>(if authorized by the AP coordinator)</a:t>
                      </a:r>
                    </a:p>
                  </a:txBody>
                  <a:tcPr marL="73152" marR="73152" marT="0"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257852"/>
                  </a:ext>
                </a:extLst>
              </a:tr>
              <a:tr h="1702250">
                <a:tc>
                  <a:txBody>
                    <a:bodyPr/>
                    <a:lstStyle/>
                    <a:p>
                      <a:pPr marL="0" marR="0" lvl="0" indent="0" algn="l" defTabSz="931678" rtl="0" eaLnBrk="1" fontAlgn="auto" latinLnBrk="0" hangingPunct="1">
                        <a:lnSpc>
                          <a:spcPts val="1700"/>
                        </a:lnSpc>
                        <a:spcBef>
                          <a:spcPts val="0"/>
                        </a:spcBef>
                        <a:spcAft>
                          <a:spcPts val="0"/>
                        </a:spcAft>
                        <a:buClrTx/>
                        <a:buSzTx/>
                        <a:buFontTx/>
                        <a:buNone/>
                        <a:tabLst/>
                        <a:defRPr/>
                      </a:pPr>
                      <a:r>
                        <a:rPr lang="en-US" sz="1250" b="1">
                          <a:latin typeface="Arial"/>
                          <a:ea typeface="Cambria" panose="02040503050406030204" pitchFamily="18" charset="0"/>
                          <a:cs typeface="Arial"/>
                        </a:rPr>
                        <a:t>Readiness </a:t>
                      </a:r>
                      <a:br>
                        <a:rPr lang="en-US" sz="1250" b="1">
                          <a:latin typeface="Arial"/>
                          <a:ea typeface="Cambria" panose="02040503050406030204" pitchFamily="18" charset="0"/>
                          <a:cs typeface="Arial"/>
                        </a:rPr>
                      </a:br>
                      <a:r>
                        <a:rPr lang="en-US" sz="1250" b="1">
                          <a:latin typeface="Arial"/>
                          <a:ea typeface="Cambria" panose="02040503050406030204" pitchFamily="18" charset="0"/>
                          <a:cs typeface="Arial"/>
                        </a:rPr>
                        <a:t>steps</a:t>
                      </a:r>
                      <a:endParaRPr lang="en-US" sz="1250">
                        <a:latin typeface="Arial"/>
                        <a:cs typeface="Arial"/>
                      </a:endParaRPr>
                    </a:p>
                    <a:p>
                      <a:pPr marL="0" marR="0" lvl="0" indent="0" algn="l" rtl="0" eaLnBrk="1" fontAlgn="auto" latinLnBrk="0" hangingPunct="1">
                        <a:lnSpc>
                          <a:spcPts val="1700"/>
                        </a:lnSpc>
                        <a:spcBef>
                          <a:spcPts val="0"/>
                        </a:spcBef>
                        <a:spcAft>
                          <a:spcPts val="0"/>
                        </a:spcAft>
                        <a:buClrTx/>
                        <a:buSzTx/>
                        <a:buFontTx/>
                        <a:buNone/>
                      </a:pPr>
                      <a:endParaRPr lang="en-US" altLang="zh-CN" sz="1250">
                        <a:latin typeface="Arial" panose="020B0604020202020204" pitchFamily="34"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fontAlgn="t">
                        <a:lnSpc>
                          <a:spcPct val="100000"/>
                        </a:lnSpc>
                        <a:spcBef>
                          <a:spcPts val="0"/>
                        </a:spcBef>
                        <a:buNone/>
                      </a:pPr>
                      <a:r>
                        <a:rPr lang="en-US" sz="1250">
                          <a:latin typeface="Arial"/>
                          <a:ea typeface="Cambria" panose="02040503050406030204" pitchFamily="18" charset="0"/>
                          <a:cs typeface="Arial"/>
                        </a:rPr>
                        <a:t>Schools must ensure that all students complete all required readiness steps before exam day.</a:t>
                      </a:r>
                      <a:endParaRPr lang="en-US" sz="1250">
                        <a:latin typeface="Arial"/>
                        <a:ea typeface="Calibri" panose="020F0502020204030204" pitchFamily="34" charset="0"/>
                        <a:cs typeface="Arial"/>
                      </a:endParaRPr>
                    </a:p>
                    <a:p>
                      <a:pPr marL="285750" lvl="0" indent="-285750">
                        <a:lnSpc>
                          <a:spcPct val="100000"/>
                        </a:lnSpc>
                        <a:spcBef>
                          <a:spcPts val="0"/>
                        </a:spcBef>
                        <a:spcAft>
                          <a:spcPts val="0"/>
                        </a:spcAft>
                        <a:buClr>
                          <a:schemeClr val="accent3"/>
                        </a:buClr>
                        <a:buFont typeface="Arial" panose="05050102010706020507" pitchFamily="18" charset="2"/>
                        <a:buChar char="•"/>
                      </a:pPr>
                      <a:r>
                        <a:rPr lang="en-US" sz="1250">
                          <a:latin typeface="Arial"/>
                          <a:ea typeface="Cambria" panose="02040503050406030204" pitchFamily="18" charset="0"/>
                          <a:cs typeface="Arial"/>
                        </a:rPr>
                        <a:t>Students will need to be able to install the testing application on their computer. If students are using school- or district-managed devices, the application will need to be pushed down centrally or permission for downloading the application will need to be granted.  </a:t>
                      </a:r>
                      <a:endParaRPr lang="en-US" sz="1250">
                        <a:latin typeface="Arial"/>
                        <a:ea typeface="Yu Mincho"/>
                        <a:cs typeface="Arial"/>
                      </a:endParaRPr>
                    </a:p>
                    <a:p>
                      <a:pPr marL="285750" lvl="0" indent="-285750">
                        <a:lnSpc>
                          <a:spcPct val="100000"/>
                        </a:lnSpc>
                        <a:spcBef>
                          <a:spcPts val="0"/>
                        </a:spcBef>
                        <a:spcAft>
                          <a:spcPts val="0"/>
                        </a:spcAft>
                        <a:buClr>
                          <a:schemeClr val="accent3"/>
                        </a:buClr>
                        <a:buFont typeface="Arial" panose="05050102010706020507" pitchFamily="18" charset="2"/>
                        <a:buChar char="•"/>
                      </a:pPr>
                      <a:r>
                        <a:rPr lang="en-US" sz="1250">
                          <a:latin typeface="Arial"/>
                          <a:ea typeface="Cambria" panose="02040503050406030204" pitchFamily="18" charset="0"/>
                          <a:cs typeface="Arial"/>
                        </a:rPr>
                        <a:t>Students will need to complete exam setup ahead of each exam day on the specific computer that they plan to use for testing. Exam setup will be </a:t>
                      </a:r>
                      <a:r>
                        <a:rPr lang="en-US" sz="1250">
                          <a:solidFill>
                            <a:schemeClr val="tx1"/>
                          </a:solidFill>
                          <a:latin typeface="Arial"/>
                          <a:ea typeface="Cambria" panose="02040503050406030204" pitchFamily="18" charset="0"/>
                          <a:cs typeface="Arial"/>
                        </a:rPr>
                        <a:t>available 3 days </a:t>
                      </a:r>
                      <a:r>
                        <a:rPr lang="en-US" sz="1250">
                          <a:latin typeface="Arial"/>
                          <a:ea typeface="Cambria" panose="02040503050406030204" pitchFamily="18" charset="0"/>
                          <a:cs typeface="Arial"/>
                        </a:rPr>
                        <a:t>before exam day and must be completed no later than the day before exam day.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fontAlgn="t">
                        <a:lnSpc>
                          <a:spcPct val="100000"/>
                        </a:lnSpc>
                        <a:spcBef>
                          <a:spcPts val="0"/>
                        </a:spcBef>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782709"/>
                  </a:ext>
                </a:extLst>
              </a:tr>
              <a:tr h="2147154">
                <a:tc>
                  <a:txBody>
                    <a:bodyPr/>
                    <a:lstStyle/>
                    <a:p>
                      <a:pPr marL="0" marR="0" lvl="0" indent="0" algn="l" defTabSz="931678" rtl="0" eaLnBrk="1" fontAlgn="auto" latinLnBrk="0" hangingPunct="1">
                        <a:lnSpc>
                          <a:spcPts val="1700"/>
                        </a:lnSpc>
                        <a:spcBef>
                          <a:spcPts val="0"/>
                        </a:spcBef>
                        <a:spcAft>
                          <a:spcPts val="0"/>
                        </a:spcAft>
                        <a:buClrTx/>
                        <a:buSzTx/>
                        <a:buFontTx/>
                        <a:buNone/>
                        <a:tabLst/>
                        <a:defRPr/>
                      </a:pPr>
                      <a:r>
                        <a:rPr lang="en-US" sz="1250" b="1">
                          <a:latin typeface="Arial"/>
                          <a:ea typeface="Cambria" panose="02040503050406030204" pitchFamily="18" charset="0"/>
                          <a:cs typeface="Arial"/>
                        </a:rPr>
                        <a:t>Start times</a:t>
                      </a:r>
                      <a:endParaRPr lang="en-US" sz="1250">
                        <a:latin typeface="Arial"/>
                        <a:cs typeface="Arial"/>
                      </a:endParaRPr>
                    </a:p>
                    <a:p>
                      <a:pPr marL="0" marR="0" lvl="0" indent="0" algn="l" rtl="0" eaLnBrk="1" fontAlgn="auto" latinLnBrk="0" hangingPunct="1">
                        <a:lnSpc>
                          <a:spcPts val="1700"/>
                        </a:lnSpc>
                        <a:spcBef>
                          <a:spcPts val="0"/>
                        </a:spcBef>
                        <a:spcAft>
                          <a:spcPts val="0"/>
                        </a:spcAft>
                        <a:buClrTx/>
                        <a:buSzTx/>
                        <a:buFontTx/>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ct val="100000"/>
                        </a:lnSpc>
                        <a:spcBef>
                          <a:spcPts val="0"/>
                        </a:spcBef>
                        <a:spcAft>
                          <a:spcPts val="0"/>
                        </a:spcAft>
                        <a:buNone/>
                      </a:pPr>
                      <a:r>
                        <a:rPr lang="en-US" sz="1250">
                          <a:latin typeface="Arial"/>
                          <a:ea typeface="Cambria" panose="02040503050406030204" pitchFamily="18" charset="0"/>
                          <a:cs typeface="Arial"/>
                        </a:rPr>
                        <a:t>Schools need to be able to support the start of testing at exactly 12 p</a:t>
                      </a:r>
                      <a:r>
                        <a:rPr lang="en-US" sz="1250">
                          <a:solidFill>
                            <a:schemeClr val="tx1"/>
                          </a:solidFill>
                          <a:latin typeface="Arial"/>
                          <a:ea typeface="Cambria" panose="02040503050406030204" pitchFamily="18" charset="0"/>
                          <a:cs typeface="Arial"/>
                        </a:rPr>
                        <a:t>.m. eastern daylight time and 4 p.m. eastern daylight time and </a:t>
                      </a:r>
                      <a:r>
                        <a:rPr lang="en-US" sz="1250">
                          <a:latin typeface="Arial"/>
                          <a:ea typeface="Cambria" panose="02040503050406030204" pitchFamily="18" charset="0"/>
                          <a:cs typeface="Arial"/>
                        </a:rPr>
                        <a:t>provide students with a proctor</a:t>
                      </a:r>
                      <a:r>
                        <a:rPr lang="en-US" sz="1250">
                          <a:solidFill>
                            <a:schemeClr val="tx1"/>
                          </a:solidFill>
                          <a:latin typeface="Arial"/>
                          <a:ea typeface="Cambria" panose="02040503050406030204" pitchFamily="18" charset="0"/>
                          <a:cs typeface="Arial"/>
                        </a:rPr>
                        <a:t>ed testing environment for the duration of the exam(s). All digital testing, whether at home and in school,</a:t>
                      </a:r>
                      <a:r>
                        <a:rPr lang="en-US" sz="1250">
                          <a:solidFill>
                            <a:srgbClr val="FF0000"/>
                          </a:solidFill>
                          <a:latin typeface="Arial"/>
                          <a:ea typeface="Cambria" panose="02040503050406030204" pitchFamily="18" charset="0"/>
                          <a:cs typeface="Arial"/>
                        </a:rPr>
                        <a:t> </a:t>
                      </a:r>
                      <a:r>
                        <a:rPr lang="en-US" sz="1250">
                          <a:latin typeface="Arial"/>
                          <a:ea typeface="Cambria" panose="02040503050406030204" pitchFamily="18" charset="0"/>
                          <a:cs typeface="Arial"/>
                        </a:rPr>
                        <a:t>will start at the exact same time, worldwide. Please note that students will need to be seated in the testing room and check in online 30 minutes before the official start time. </a:t>
                      </a:r>
                      <a:endParaRPr lang="en-US" sz="1250">
                        <a:latin typeface="Arial"/>
                        <a:ea typeface="Calibri" panose="020F0502020204030204" pitchFamily="34" charset="0"/>
                        <a:cs typeface="Arial"/>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Bef>
                          <a:spcPts val="0"/>
                        </a:spcBef>
                        <a:spcAft>
                          <a:spcPts val="0"/>
                        </a:spcAft>
                        <a:buNone/>
                      </a:pPr>
                      <a:r>
                        <a:rPr lang="en-US" sz="1250">
                          <a:solidFill>
                            <a:schemeClr val="tx1"/>
                          </a:solidFill>
                          <a:latin typeface="Arial"/>
                          <a:ea typeface="Cambria" panose="02040503050406030204" pitchFamily="18" charset="0"/>
                          <a:cs typeface="Arial"/>
                        </a:rPr>
                        <a:t>Students must understand that testing starts at exactly 12 p.m. eastern daylight time and 4 p.m. eastern daylight time. Digital </a:t>
                      </a:r>
                      <a:r>
                        <a:rPr lang="en-US" sz="1250">
                          <a:latin typeface="Arial"/>
                          <a:ea typeface="Cambria" panose="02040503050406030204" pitchFamily="18" charset="0"/>
                          <a:cs typeface="Arial"/>
                        </a:rPr>
                        <a:t>exams for a specific subject start at the exact same time, worldwide. Please note that students will need to check in online 30 minutes before the official start time.</a:t>
                      </a:r>
                      <a:endParaRPr lang="en-US" sz="1250">
                        <a:latin typeface="Arial"/>
                        <a:ea typeface="Calibri" panose="020F0502020204030204" pitchFamily="34" charset="0"/>
                        <a:cs typeface="Arial"/>
                      </a:endParaRPr>
                    </a:p>
                    <a:p>
                      <a:pPr marL="0" marR="0" lvl="0" indent="0" algn="l" defTabSz="931678" rtl="0" eaLnBrk="1" fontAlgn="auto" latinLnBrk="0" hangingPunct="1">
                        <a:lnSpc>
                          <a:spcPct val="100000"/>
                        </a:lnSpc>
                        <a:spcBef>
                          <a:spcPts val="0"/>
                        </a:spcBef>
                        <a:spcAft>
                          <a:spcPts val="0"/>
                        </a:spcAft>
                        <a:buClrTx/>
                        <a:buSzTx/>
                        <a:buFontTx/>
                        <a:buNone/>
                        <a:tabLst/>
                        <a:defRPr/>
                      </a:pPr>
                      <a:endParaRPr lang="en-US" altLang="zh-CN" sz="1250">
                        <a:latin typeface="Arial" panose="020B0604020202020204" pitchFamily="34"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504925"/>
                  </a:ext>
                </a:extLst>
              </a:tr>
            </a:tbl>
          </a:graphicData>
        </a:graphic>
      </p:graphicFrame>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363212"/>
          </a:xfrm>
        </p:spPr>
        <p:txBody>
          <a:bodyPr/>
          <a:lstStyle/>
          <a:p>
            <a:r>
              <a:rPr lang="en-US" sz="1700">
                <a:ea typeface="+mn-lt"/>
                <a:cs typeface="+mn-lt"/>
              </a:rPr>
              <a:t>Planning Your Exam Administration</a:t>
            </a:r>
            <a:endParaRPr lang="en-US" sz="1700" b="0">
              <a:ea typeface="+mn-lt"/>
              <a:cs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400"/>
              <a:t>Digital Exams: Testing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pic>
        <p:nvPicPr>
          <p:cNvPr id="10" name="Picture 9">
            <a:extLst>
              <a:ext uri="{FF2B5EF4-FFF2-40B4-BE49-F238E27FC236}">
                <a16:creationId xmlns:a16="http://schemas.microsoft.com/office/drawing/2014/main" id="{CD68F505-CF76-314E-AE98-8D8BD6D306DC}"/>
              </a:ext>
            </a:extLst>
          </p:cNvPr>
          <p:cNvPicPr>
            <a:picLocks noChangeAspect="1"/>
          </p:cNvPicPr>
          <p:nvPr/>
        </p:nvPicPr>
        <p:blipFill>
          <a:blip r:embed="rId4"/>
          <a:stretch>
            <a:fillRect/>
          </a:stretch>
        </p:blipFill>
        <p:spPr>
          <a:xfrm>
            <a:off x="2211444" y="4076109"/>
            <a:ext cx="406400" cy="406400"/>
          </a:xfrm>
          <a:prstGeom prst="rect">
            <a:avLst/>
          </a:prstGeom>
        </p:spPr>
      </p:pic>
      <p:pic>
        <p:nvPicPr>
          <p:cNvPr id="12" name="Picture 11">
            <a:extLst>
              <a:ext uri="{FF2B5EF4-FFF2-40B4-BE49-F238E27FC236}">
                <a16:creationId xmlns:a16="http://schemas.microsoft.com/office/drawing/2014/main" id="{FAF317A7-16AF-2C46-9237-65AB126F963B}"/>
              </a:ext>
            </a:extLst>
          </p:cNvPr>
          <p:cNvPicPr>
            <a:picLocks noChangeAspect="1"/>
          </p:cNvPicPr>
          <p:nvPr/>
        </p:nvPicPr>
        <p:blipFill>
          <a:blip r:embed="rId5"/>
          <a:stretch>
            <a:fillRect/>
          </a:stretch>
        </p:blipFill>
        <p:spPr>
          <a:xfrm>
            <a:off x="2211444" y="2670856"/>
            <a:ext cx="406400" cy="406400"/>
          </a:xfrm>
          <a:prstGeom prst="rect">
            <a:avLst/>
          </a:prstGeom>
        </p:spPr>
      </p:pic>
    </p:spTree>
    <p:extLst>
      <p:ext uri="{BB962C8B-B14F-4D97-AF65-F5344CB8AC3E}">
        <p14:creationId xmlns:p14="http://schemas.microsoft.com/office/powerpoint/2010/main" val="376378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sz="1700">
                <a:ea typeface="+mn-lt"/>
                <a:cs typeface="+mn-lt"/>
              </a:rPr>
              <a:t>Planning Your Exam Administration</a:t>
            </a:r>
            <a:endParaRPr lang="en-US" sz="1700" b="0">
              <a:ea typeface="+mn-lt"/>
              <a:cs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Stay Tuned for More Information</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740547"/>
            <a:ext cx="9664031" cy="4281112"/>
          </a:xfrm>
        </p:spPr>
        <p:txBody>
          <a:bodyPr lIns="0" tIns="0" rIns="0" bIns="0" numCol="2" spcCol="457200">
            <a:noAutofit/>
          </a:bodyPr>
          <a:lstStyle/>
          <a:p>
            <a:pPr marL="0" indent="0">
              <a:lnSpc>
                <a:spcPct val="107000"/>
              </a:lnSpc>
              <a:spcBef>
                <a:spcPts val="0"/>
              </a:spcBef>
              <a:spcAft>
                <a:spcPts val="800"/>
              </a:spcAft>
              <a:buNone/>
            </a:pPr>
            <a:r>
              <a:rPr lang="en-US" sz="1600" b="1">
                <a:latin typeface="Arial"/>
                <a:ea typeface="Roboto" panose="02000000000000000000" pitchFamily="2" charset="0"/>
                <a:cs typeface="Arial"/>
              </a:rPr>
              <a:t>On March 2</a:t>
            </a:r>
            <a:r>
              <a:rPr lang="en-US" sz="1600">
                <a:latin typeface="Arial"/>
                <a:ea typeface="Roboto" panose="02000000000000000000" pitchFamily="2" charset="0"/>
                <a:cs typeface="Arial"/>
              </a:rPr>
              <a:t>, we’ll provide additional details, including the </a:t>
            </a:r>
            <a:r>
              <a:rPr lang="en-US" sz="1600" i="1">
                <a:latin typeface="Arial"/>
                <a:ea typeface="Roboto" panose="02000000000000000000" pitchFamily="2" charset="0"/>
                <a:cs typeface="Arial"/>
              </a:rPr>
              <a:t>AP Digital Testing Guide</a:t>
            </a:r>
            <a:r>
              <a:rPr lang="en-US" sz="1600">
                <a:latin typeface="Arial"/>
                <a:ea typeface="Roboto" panose="02000000000000000000" pitchFamily="2" charset="0"/>
                <a:cs typeface="Arial"/>
              </a:rPr>
              <a:t>. Here’s what to expect:</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Step-by-step instructions AP coordinators will use to assign each student to a test date</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Technical requirements for digital testing</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Information about how students will access digital exams</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Information about digital exam accommodations for students with disabilities</a:t>
            </a:r>
          </a:p>
          <a:p>
            <a:pPr marL="342900" lvl="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Digital exam readiness procedures and practice options</a:t>
            </a:r>
          </a:p>
          <a:p>
            <a:pPr marL="342900" lvl="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Proctoring instructions for digital exams administered in schools</a:t>
            </a:r>
          </a:p>
          <a:p>
            <a:pPr marL="34290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Initial information about how and when to push the AP Exam application out to school-managed devices. More information on this topic will follow in early April. </a:t>
            </a:r>
            <a:endParaRPr lang="en-US" sz="1600">
              <a:latin typeface="Arial" panose="020B0604020202020204" pitchFamily="34" charset="0"/>
              <a:ea typeface="Yu Mincho" panose="02020400000000000000" pitchFamily="18" charset="-128"/>
              <a:cs typeface="Arial" panose="020B0604020202020204" pitchFamily="34" charset="0"/>
            </a:endParaRPr>
          </a:p>
          <a:p>
            <a:pPr marL="0" lvl="0" indent="0">
              <a:lnSpc>
                <a:spcPct val="107000"/>
              </a:lnSpc>
              <a:spcBef>
                <a:spcPts val="0"/>
              </a:spcBef>
              <a:spcAft>
                <a:spcPts val="800"/>
              </a:spcAft>
              <a:buNone/>
              <a:tabLst>
                <a:tab pos="457200" algn="l"/>
              </a:tabLst>
            </a:pPr>
            <a:endParaRPr lang="en-US" sz="1600">
              <a:latin typeface="Calibri" panose="020F0502020204030204" pitchFamily="34" charset="0"/>
              <a:ea typeface="Yu Mincho" panose="02020400000000000000" pitchFamily="18" charset="-128"/>
              <a:cs typeface="Arial" panose="020B0604020202020204" pitchFamily="34" charset="0"/>
            </a:endParaRPr>
          </a:p>
          <a:p>
            <a:pPr marL="257175" indent="-257175"/>
            <a:endParaRPr lang="en-US" sz="1600"/>
          </a:p>
        </p:txBody>
      </p:sp>
      <p:pic>
        <p:nvPicPr>
          <p:cNvPr id="7" name="Picture 6">
            <a:extLst>
              <a:ext uri="{FF2B5EF4-FFF2-40B4-BE49-F238E27FC236}">
                <a16:creationId xmlns:a16="http://schemas.microsoft.com/office/drawing/2014/main" id="{227B7130-D017-4846-9FD1-218FF7ACF1E0}"/>
              </a:ext>
            </a:extLst>
          </p:cNvPr>
          <p:cNvPicPr>
            <a:picLocks noChangeAspect="1"/>
          </p:cNvPicPr>
          <p:nvPr/>
        </p:nvPicPr>
        <p:blipFill>
          <a:blip r:embed="rId3"/>
          <a:stretch>
            <a:fillRect/>
          </a:stretch>
        </p:blipFill>
        <p:spPr>
          <a:xfrm>
            <a:off x="201246" y="538394"/>
            <a:ext cx="1346200" cy="889000"/>
          </a:xfrm>
          <a:prstGeom prst="rect">
            <a:avLst/>
          </a:prstGeom>
        </p:spPr>
      </p:pic>
    </p:spTree>
    <p:extLst>
      <p:ext uri="{BB962C8B-B14F-4D97-AF65-F5344CB8AC3E}">
        <p14:creationId xmlns:p14="http://schemas.microsoft.com/office/powerpoint/2010/main" val="26183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sz="1700">
                <a:latin typeface="Arial" panose="020B0604020202020204" pitchFamily="34" charset="0"/>
                <a:ea typeface="+mn-lt"/>
              </a:rPr>
              <a:t>Planning Your Exam Administration</a:t>
            </a:r>
            <a:endParaRPr lang="en-US" sz="1700" b="0">
              <a:latin typeface="Arial" panose="020B0604020202020204" pitchFamily="34" charset="0"/>
              <a:ea typeface="+mn-lt"/>
            </a:endParaRPr>
          </a:p>
          <a:p>
            <a:endParaRPr lang="en-US" sz="1700">
              <a:latin typeface="Arial" panose="020B0604020202020204" pitchFamily="34" charset="0"/>
            </a:endParaRP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Additional Resources</a:t>
            </a:r>
          </a:p>
        </p:txBody>
      </p:sp>
      <p:pic>
        <p:nvPicPr>
          <p:cNvPr id="7" name="Picture 6">
            <a:extLst>
              <a:ext uri="{FF2B5EF4-FFF2-40B4-BE49-F238E27FC236}">
                <a16:creationId xmlns:a16="http://schemas.microsoft.com/office/drawing/2014/main" id="{227B7130-D017-4846-9FD1-218FF7ACF1E0}"/>
              </a:ext>
            </a:extLst>
          </p:cNvPr>
          <p:cNvPicPr>
            <a:picLocks noChangeAspect="1"/>
          </p:cNvPicPr>
          <p:nvPr/>
        </p:nvPicPr>
        <p:blipFill>
          <a:blip r:embed="rId3"/>
          <a:stretch>
            <a:fillRect/>
          </a:stretch>
        </p:blipFill>
        <p:spPr>
          <a:xfrm>
            <a:off x="201246" y="538394"/>
            <a:ext cx="1346200" cy="889000"/>
          </a:xfrm>
          <a:prstGeom prst="rect">
            <a:avLst/>
          </a:prstGeom>
        </p:spPr>
      </p:pic>
      <p:graphicFrame>
        <p:nvGraphicFramePr>
          <p:cNvPr id="8" name="Table 3">
            <a:extLst>
              <a:ext uri="{FF2B5EF4-FFF2-40B4-BE49-F238E27FC236}">
                <a16:creationId xmlns:a16="http://schemas.microsoft.com/office/drawing/2014/main" id="{F2ACCDBD-370B-F545-8217-E396CCC36F43}"/>
              </a:ext>
            </a:extLst>
          </p:cNvPr>
          <p:cNvGraphicFramePr>
            <a:graphicFrameLocks noGrp="1"/>
          </p:cNvGraphicFramePr>
          <p:nvPr>
            <p:extLst>
              <p:ext uri="{D42A27DB-BD31-4B8C-83A1-F6EECF244321}">
                <p14:modId xmlns:p14="http://schemas.microsoft.com/office/powerpoint/2010/main" val="16451744"/>
              </p:ext>
            </p:extLst>
          </p:nvPr>
        </p:nvGraphicFramePr>
        <p:xfrm>
          <a:off x="2117661" y="1740545"/>
          <a:ext cx="9545699" cy="4114800"/>
        </p:xfrm>
        <a:graphic>
          <a:graphicData uri="http://schemas.openxmlformats.org/drawingml/2006/table">
            <a:tbl>
              <a:tblPr firstRow="1" bandRow="1">
                <a:tableStyleId>{5C22544A-7EE6-4342-B048-85BDC9FD1C3A}</a:tableStyleId>
              </a:tblPr>
              <a:tblGrid>
                <a:gridCol w="5538197">
                  <a:extLst>
                    <a:ext uri="{9D8B030D-6E8A-4147-A177-3AD203B41FA5}">
                      <a16:colId xmlns:a16="http://schemas.microsoft.com/office/drawing/2014/main" val="4060828771"/>
                    </a:ext>
                  </a:extLst>
                </a:gridCol>
                <a:gridCol w="4007502">
                  <a:extLst>
                    <a:ext uri="{9D8B030D-6E8A-4147-A177-3AD203B41FA5}">
                      <a16:colId xmlns:a16="http://schemas.microsoft.com/office/drawing/2014/main" val="3187957454"/>
                    </a:ext>
                  </a:extLst>
                </a:gridCol>
              </a:tblGrid>
              <a:tr h="365760">
                <a:tc>
                  <a:txBody>
                    <a:bodyPr/>
                    <a:lstStyle/>
                    <a:p>
                      <a:pPr marL="342900" indent="-342900">
                        <a:buClr>
                          <a:schemeClr val="accent3"/>
                        </a:buClr>
                        <a:buFont typeface="+mj-lt"/>
                        <a:buAutoNum type="arabicPeriod"/>
                      </a:pPr>
                      <a:r>
                        <a:rPr lang="en-US" sz="1500" b="1">
                          <a:solidFill>
                            <a:sysClr val="windowText" lastClr="000000"/>
                          </a:solidFill>
                          <a:latin typeface="Arial" panose="020B0604020202020204" pitchFamily="34" charset="0"/>
                          <a:cs typeface="Arial" panose="020B0604020202020204" pitchFamily="34" charset="0"/>
                        </a:rPr>
                        <a:t>2021 AP Exam Schedule </a:t>
                      </a:r>
                      <a:r>
                        <a:rPr lang="en-US" sz="1500" b="0">
                          <a:solidFill>
                            <a:sysClr val="windowText" lastClr="000000"/>
                          </a:solidFill>
                          <a:latin typeface="Arial" panose="020B0604020202020204" pitchFamily="34" charset="0"/>
                          <a:cs typeface="Arial" panose="020B0604020202020204" pitchFamily="34" charset="0"/>
                        </a:rPr>
                        <a:t>with dates and times, by course, for 2021 AP Exams</a:t>
                      </a:r>
                    </a:p>
                    <a:p>
                      <a:pPr marL="342900" indent="-342900">
                        <a:buFont typeface="+mj-lt"/>
                        <a:buAutoNum type="arabicPeriod"/>
                      </a:pPr>
                      <a:endParaRPr lang="en-US" sz="1500" b="0">
                        <a:solidFill>
                          <a:sysClr val="windowText" lastClr="00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xmlns="" val="tx"/>
                              </a:ext>
                            </a:extLst>
                          </a:hlinkClick>
                        </a:rPr>
                        <a:t>cb.org/apexamdates</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8169971"/>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2"/>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Administration Planning Guide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for AP coordinators and administrators to use when considering planning in-school and/or at-home AP testing.</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2"/>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xmlns="" val="tx"/>
                              </a:ext>
                            </a:extLst>
                          </a:hlinkClick>
                        </a:rPr>
                        <a:t>cb.org/ap2021planningguide </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6641398"/>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3"/>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2021 AP Exam Administration Timeline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keep track of key 2021 exam dates and deadlines to plan ahead and see when additional testing information will be available</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3"/>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xmlns="" val="tx"/>
                              </a:ext>
                            </a:extLst>
                          </a:hlinkClick>
                        </a:rPr>
                        <a:t>cb.org/ap2021timeline</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612207"/>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4"/>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Format Information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identify course-specific details for 2021 AP Exams. </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4"/>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xmlns="" val="tx"/>
                              </a:ext>
                            </a:extLst>
                          </a:hlinkClick>
                        </a:rPr>
                        <a:t>cb.org/ap2021examformat</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9081263"/>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5"/>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Frequently Asked Questions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get answers to the most asked questions about 2021 AP Exams.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a:solidFill>
                            <a:schemeClr val="accent3"/>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cb.org/ap2021faqs </a:t>
                      </a:r>
                      <a:endParaRPr lang="en-US" sz="16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003902"/>
                  </a:ext>
                </a:extLst>
              </a:tr>
            </a:tbl>
          </a:graphicData>
        </a:graphic>
      </p:graphicFrame>
    </p:spTree>
    <p:extLst>
      <p:ext uri="{BB962C8B-B14F-4D97-AF65-F5344CB8AC3E}">
        <p14:creationId xmlns:p14="http://schemas.microsoft.com/office/powerpoint/2010/main" val="895337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1CE29-6D60-4562-9C50-F68D76B4BF19}"/>
              </a:ext>
            </a:extLst>
          </p:cNvPr>
          <p:cNvSpPr>
            <a:spLocks noGrp="1"/>
          </p:cNvSpPr>
          <p:nvPr>
            <p:ph type="body" sz="quarter" idx="10"/>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a:solidFill>
                  <a:srgbClr val="1E1E1E"/>
                </a:solidFill>
                <a:latin typeface="Arial-BoldMT"/>
                <a:cs typeface="+mn-cs"/>
              </a:rPr>
              <a:t>Website: </a:t>
            </a:r>
            <a:r>
              <a:rPr lang="en-US" sz="1800" noProof="0">
                <a:solidFill>
                  <a:schemeClr val="accent3"/>
                </a:solidFill>
                <a:latin typeface="Arial-BoldMT"/>
                <a:cs typeface="+mn-cs"/>
                <a:hlinkClick r:id="rId3">
                  <a:extLst>
                    <a:ext uri="{A12FA001-AC4F-418D-AE19-62706E023703}">
                      <ahyp:hlinkClr xmlns:ahyp="http://schemas.microsoft.com/office/drawing/2018/hyperlinkcolor" xmlns="" val="tx"/>
                    </a:ext>
                  </a:extLst>
                </a:hlinkClick>
              </a:rPr>
              <a:t>cb.org/ap2021</a:t>
            </a:r>
            <a:endParaRPr lang="en-US" sz="1800" noProof="0">
              <a:solidFill>
                <a:schemeClr val="accent3"/>
              </a:solidFill>
              <a:latin typeface="Arial-BoldMT"/>
              <a:cs typeface="+mn-cs"/>
            </a:endParaRPr>
          </a:p>
          <a:p>
            <a:pPr marL="0" indent="0" defTabSz="914400" fontAlgn="auto">
              <a:spcBef>
                <a:spcPts val="0"/>
              </a:spcBef>
              <a:spcAft>
                <a:spcPts val="0"/>
              </a:spcAft>
              <a:buClrTx/>
              <a:buSzTx/>
              <a:buNone/>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Planning Updates to Your Exam Order</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E1E1E"/>
              </a:solidFill>
              <a:effectLst/>
              <a:uLnTx/>
              <a:uFillTx/>
              <a:latin typeface="Arial-Bold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Downloads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4">
                  <a:extLst>
                    <a:ext uri="{A12FA001-AC4F-418D-AE19-62706E023703}">
                      <ahyp:hlinkClr xmlns:ahyp="http://schemas.microsoft.com/office/drawing/2018/hyperlinkcolor" xmlns="" val="tx"/>
                    </a:ext>
                  </a:extLst>
                </a:hlinkClick>
              </a:rPr>
              <a:t>collegeboard.org/</a:t>
            </a:r>
            <a:r>
              <a:rPr kumimoji="0" lang="en-US" sz="1800" b="0" i="0" u="none" strike="noStrike" kern="1200" cap="none" spc="0" normalizeH="0" baseline="0" noProof="0" err="1">
                <a:ln>
                  <a:noFill/>
                </a:ln>
                <a:solidFill>
                  <a:schemeClr val="accent3"/>
                </a:solidFill>
                <a:effectLst/>
                <a:uLnTx/>
                <a:uFillTx/>
                <a:latin typeface="ArialMT"/>
                <a:ea typeface="+mn-ea"/>
                <a:cs typeface="+mn-cs"/>
                <a:hlinkClick r:id="rId4">
                  <a:extLst>
                    <a:ext uri="{A12FA001-AC4F-418D-AE19-62706E023703}">
                      <ahyp:hlinkClr xmlns:ahyp="http://schemas.microsoft.com/office/drawing/2018/hyperlinkcolor" xmlns="" val="tx"/>
                    </a:ext>
                  </a:extLst>
                </a:hlinkClick>
              </a:rPr>
              <a:t>apdownloads</a:t>
            </a:r>
            <a:endParaRPr kumimoji="0" lang="en-US" sz="1800" b="0" i="0" u="none" strike="noStrike" kern="1200" cap="none" spc="0" normalizeH="0" baseline="0" noProof="0">
              <a:ln>
                <a:noFill/>
              </a:ln>
              <a:solidFill>
                <a:schemeClr val="accent3"/>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1" u="none" strike="noStrike" kern="1200" cap="none" spc="0" normalizeH="0" baseline="0" noProof="0">
                <a:ln>
                  <a:noFill/>
                </a:ln>
                <a:effectLst/>
                <a:uLnTx/>
                <a:uFillTx/>
                <a:latin typeface="ArialMT"/>
                <a:ea typeface="+mn-ea"/>
                <a:cs typeface="+mn-cs"/>
              </a:rPr>
              <a:t>AP Coordinator's Manual </a:t>
            </a:r>
            <a:r>
              <a:rPr kumimoji="0" lang="en-US" sz="1800" b="0" i="1" u="none" strike="noStrike" kern="1200" cap="none" spc="0" normalizeH="0" baseline="0" noProof="0">
                <a:ln>
                  <a:noFill/>
                </a:ln>
                <a:solidFill>
                  <a:srgbClr val="1E1E1E"/>
                </a:solidFill>
                <a:effectLst/>
                <a:uLnTx/>
                <a:uFillTx/>
                <a:latin typeface="ArialMT"/>
                <a:ea typeface="+mn-ea"/>
                <a:cs typeface="+mn-cs"/>
              </a:rPr>
              <a:t>– Part 1</a:t>
            </a:r>
            <a:endParaRPr lang="en-US" sz="1800" b="0" i="1"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9DDF"/>
                </a:solidFill>
                <a:effectLst/>
                <a:uLnTx/>
                <a:uFillTx/>
                <a:latin typeface="Verdana"/>
                <a:ea typeface="Verdana"/>
                <a:cs typeface="Verdana"/>
              </a:rPr>
              <a:t>• </a:t>
            </a:r>
            <a:r>
              <a:rPr lang="en-US" altLang="zh-CN" sz="1800" i="1" noProof="0">
                <a:latin typeface="ArialMT"/>
                <a:cs typeface="+mn-cs"/>
              </a:rPr>
              <a:t>AP</a:t>
            </a:r>
            <a:r>
              <a:rPr kumimoji="0" lang="en-US" altLang="zh-CN" sz="1800" b="0" i="1" u="none" strike="noStrike" kern="1200" cap="none" spc="0" normalizeH="0" baseline="0" noProof="0">
                <a:ln>
                  <a:noFill/>
                </a:ln>
                <a:effectLst/>
                <a:uLnTx/>
                <a:uFillTx/>
                <a:latin typeface="ArialMT"/>
                <a:ea typeface="+mn-ea"/>
                <a:cs typeface="+mn-cs"/>
              </a:rPr>
              <a:t> Coordinator's Manual </a:t>
            </a:r>
            <a:r>
              <a:rPr kumimoji="0" lang="en-US" altLang="zh-CN" sz="1800" b="0" i="1" u="none" strike="noStrike" kern="1200" cap="none" spc="0" normalizeH="0" baseline="0" noProof="0">
                <a:ln>
                  <a:noFill/>
                </a:ln>
                <a:solidFill>
                  <a:srgbClr val="1E1E1E"/>
                </a:solidFill>
                <a:effectLst/>
                <a:uLnTx/>
                <a:uFillTx/>
                <a:latin typeface="ArialMT"/>
                <a:ea typeface="+mn-ea"/>
                <a:cs typeface="+mn-cs"/>
              </a:rPr>
              <a:t>– Part 2</a:t>
            </a:r>
            <a:r>
              <a:rPr kumimoji="0" lang="en-US" altLang="zh-CN" sz="1800" b="0" i="0" u="none" strike="noStrike" kern="1200" cap="none" spc="0" normalizeH="0" baseline="0" noProof="0">
                <a:ln>
                  <a:noFill/>
                </a:ln>
                <a:solidFill>
                  <a:srgbClr val="1E1E1E"/>
                </a:solidFill>
                <a:effectLst/>
                <a:uLnTx/>
                <a:uFillTx/>
                <a:latin typeface="ArialMT"/>
                <a:ea typeface="+mn-ea"/>
                <a:cs typeface="+mn-cs"/>
              </a:rPr>
              <a:t> (coming mid-February)</a:t>
            </a:r>
            <a:endParaRPr kumimoji="0" lang="en-US" sz="1400" b="0" i="0" u="none" strike="noStrike" kern="1200" cap="none" spc="0" normalizeH="0" baseline="0" noProof="0">
              <a:ln>
                <a:noFill/>
              </a:ln>
              <a:solidFill>
                <a:srgbClr val="009DDF"/>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Guides for setup, enrollment, and ordering</a:t>
            </a:r>
            <a:endParaRPr lang="en-US" sz="1800" b="0" i="0" u="none" strike="noStrike" kern="1200" cap="none" spc="0" normalizeH="0" baseline="0" noProof="0">
              <a:ln>
                <a:noFill/>
              </a:ln>
              <a:solidFill>
                <a:srgbClr val="1E1E1E"/>
              </a:solidFill>
              <a:effectLst/>
              <a:uLnTx/>
              <a:uFillTx/>
              <a:latin typeface="ArialMT"/>
              <a:cs typeface="+mn-cs"/>
            </a:endParaRPr>
          </a:p>
          <a:p>
            <a:pPr marL="0" indent="0" defTabSz="914400" fontAlgn="auto">
              <a:spcBef>
                <a:spcPts val="0"/>
              </a:spcBef>
              <a:spcAft>
                <a:spcPts val="0"/>
              </a:spcAft>
              <a:buClrTx/>
              <a:buSzTx/>
              <a:buNone/>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AP Exam Format Information</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E1E1E"/>
              </a:solidFill>
              <a:effectLst/>
              <a:uLnTx/>
              <a:uFillTx/>
              <a:latin typeface="Arial-Bold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Trainings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5">
                  <a:extLst>
                    <a:ext uri="{A12FA001-AC4F-418D-AE19-62706E023703}">
                      <ahyp:hlinkClr xmlns:ahyp="http://schemas.microsoft.com/office/drawing/2018/hyperlinkcolor" xmlns="" val="tx"/>
                    </a:ext>
                  </a:extLst>
                </a:hlinkClick>
              </a:rPr>
              <a:t>collegeboard.org/</a:t>
            </a:r>
            <a:r>
              <a:rPr kumimoji="0" lang="en-US" sz="1800" b="0" i="0" u="none" strike="noStrike" kern="1200" cap="none" spc="0" normalizeH="0" baseline="0" noProof="0" err="1">
                <a:ln>
                  <a:noFill/>
                </a:ln>
                <a:solidFill>
                  <a:schemeClr val="accent3"/>
                </a:solidFill>
                <a:effectLst/>
                <a:uLnTx/>
                <a:uFillTx/>
                <a:latin typeface="ArialMT"/>
                <a:ea typeface="+mn-ea"/>
                <a:cs typeface="+mn-cs"/>
                <a:hlinkClick r:id="rId5">
                  <a:extLst>
                    <a:ext uri="{A12FA001-AC4F-418D-AE19-62706E023703}">
                      <ahyp:hlinkClr xmlns:ahyp="http://schemas.microsoft.com/office/drawing/2018/hyperlinkcolor" xmlns="" val="tx"/>
                    </a:ext>
                  </a:extLst>
                </a:hlinkClick>
              </a:rPr>
              <a:t>apcoordinatortraining</a:t>
            </a:r>
            <a:endParaRPr kumimoji="0" lang="en-US" sz="1800" b="0" i="0" u="none" strike="noStrike" kern="1200" cap="none" spc="0" normalizeH="0" baseline="0" noProof="0">
              <a:ln>
                <a:noFill/>
              </a:ln>
              <a:solidFill>
                <a:schemeClr val="accent3"/>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Online workshops</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Audio </a:t>
            </a:r>
            <a:r>
              <a:rPr lang="en-US" sz="1800" noProof="0">
                <a:solidFill>
                  <a:srgbClr val="1E1E1E"/>
                </a:solidFill>
                <a:latin typeface="ArialMT"/>
                <a:cs typeface="+mn-cs"/>
              </a:rPr>
              <a:t>i</a:t>
            </a:r>
            <a:r>
              <a:rPr kumimoji="0" lang="en-US" sz="1800" b="0" i="0" u="none" strike="noStrike" kern="1200" cap="none" spc="0" normalizeH="0" baseline="0" noProof="0">
                <a:ln>
                  <a:noFill/>
                </a:ln>
                <a:solidFill>
                  <a:srgbClr val="1E1E1E"/>
                </a:solidFill>
                <a:effectLst/>
                <a:uLnTx/>
                <a:uFillTx/>
                <a:latin typeface="ArialMT"/>
                <a:ea typeface="+mn-ea"/>
                <a:cs typeface="+mn-cs"/>
              </a:rPr>
              <a:t>nterview series: “Coordinated”</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Discussion Groups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6">
                  <a:extLst>
                    <a:ext uri="{A12FA001-AC4F-418D-AE19-62706E023703}">
                      <ahyp:hlinkClr xmlns:ahyp="http://schemas.microsoft.com/office/drawing/2018/hyperlinkcolor" xmlns="" val="tx"/>
                    </a:ext>
                  </a:extLst>
                </a:hlinkClick>
              </a:rPr>
              <a:t>apcommunity.collegeboard.org</a:t>
            </a:r>
            <a:endParaRPr lang="en-US" sz="1800" b="0" i="0" u="none" strike="noStrike" kern="1200" cap="none" spc="0" normalizeH="0" baseline="0" noProof="0">
              <a:ln>
                <a:noFill/>
              </a:ln>
              <a:solidFill>
                <a:schemeClr val="accent3"/>
              </a:solidFill>
              <a:effectLst/>
              <a:uLnTx/>
              <a:uFillTx/>
              <a:latin typeface="ArialMT"/>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9DDF"/>
                </a:solidFill>
                <a:effectLst/>
                <a:uLnTx/>
                <a:uFillTx/>
                <a:latin typeface="Verdana"/>
                <a:ea typeface="Verdana"/>
                <a:cs typeface="Verdana"/>
              </a:rPr>
              <a:t>• </a:t>
            </a:r>
            <a:r>
              <a:rPr lang="en-US" altLang="zh-CN" sz="1800" noProof="0">
                <a:solidFill>
                  <a:srgbClr val="1E1E1E"/>
                </a:solidFill>
                <a:latin typeface="ArialMT"/>
                <a:cs typeface="Arial"/>
              </a:rPr>
              <a:t>Online community for coordinators to ask questions, get answers, and connect with fellow coordinators.</a:t>
            </a:r>
            <a:endParaRPr kumimoji="0" lang="en-US" altLang="zh-CN" sz="1800" b="0" i="0" u="none" strike="noStrike" kern="1200" cap="none" spc="0" normalizeH="0" baseline="0" noProof="0">
              <a:ln>
                <a:noFill/>
              </a:ln>
              <a:solidFill>
                <a:srgbClr val="1E1E1E"/>
              </a:solidFill>
              <a:effectLst/>
              <a:uLnTx/>
              <a:uFillTx/>
              <a:latin typeface="ArialMT"/>
              <a:ea typeface="+mn-ea"/>
              <a:cs typeface="Arial"/>
            </a:endParaRPr>
          </a:p>
          <a:p>
            <a:pPr marL="0" indent="0" defTabSz="914400" fontAlgn="auto">
              <a:spcBef>
                <a:spcPts val="0"/>
              </a:spcBef>
              <a:spcAft>
                <a:spcPts val="0"/>
              </a:spcAft>
              <a:buClrTx/>
              <a:buSzTx/>
              <a:buNone/>
              <a:defRPr/>
            </a:pPr>
            <a:endParaRPr kumimoji="0" lang="en-US" sz="1800" b="0" i="0" u="none" strike="noStrike" kern="1200" cap="none" spc="0" normalizeH="0" baseline="0" noProof="0">
              <a:ln>
                <a:noFill/>
              </a:ln>
              <a:solidFill>
                <a:srgbClr val="1E1E1E"/>
              </a:solidFill>
              <a:effectLst/>
              <a:uLnTx/>
              <a:uFillTx/>
              <a:latin typeface="Roboto"/>
              <a:ea typeface="+mn-ea"/>
              <a:cs typeface="+mn-cs"/>
            </a:endParaRPr>
          </a:p>
          <a:p>
            <a:pPr marL="257175" indent="-257175"/>
            <a:endParaRPr lang="en-US"/>
          </a:p>
        </p:txBody>
      </p:sp>
      <p:sp>
        <p:nvSpPr>
          <p:cNvPr id="3" name="Subtitle 2">
            <a:extLst>
              <a:ext uri="{FF2B5EF4-FFF2-40B4-BE49-F238E27FC236}">
                <a16:creationId xmlns:a16="http://schemas.microsoft.com/office/drawing/2014/main" id="{0AB9F01D-C69C-4084-9571-7EBBE436ADDA}"/>
              </a:ext>
            </a:extLst>
          </p:cNvPr>
          <p:cNvSpPr>
            <a:spLocks noGrp="1"/>
          </p:cNvSpPr>
          <p:nvPr>
            <p:ph type="subTitle" idx="1"/>
          </p:nvPr>
        </p:nvSpPr>
        <p:spPr/>
        <p:txBody>
          <a:bodyPr/>
          <a:lstStyle/>
          <a:p>
            <a:r>
              <a:rPr lang="en-US">
                <a:latin typeface="Arial" panose="020B0604020202020204" pitchFamily="34" charset="0"/>
              </a:rPr>
              <a:t>Planning Your Exam Administration</a:t>
            </a:r>
          </a:p>
        </p:txBody>
      </p:sp>
      <p:sp>
        <p:nvSpPr>
          <p:cNvPr id="4" name="Title 3">
            <a:extLst>
              <a:ext uri="{FF2B5EF4-FFF2-40B4-BE49-F238E27FC236}">
                <a16:creationId xmlns:a16="http://schemas.microsoft.com/office/drawing/2014/main" id="{2B9A48B4-0D47-48ED-A399-E63279892F64}"/>
              </a:ext>
            </a:extLst>
          </p:cNvPr>
          <p:cNvSpPr>
            <a:spLocks noGrp="1"/>
          </p:cNvSpPr>
          <p:nvPr>
            <p:ph type="title"/>
          </p:nvPr>
        </p:nvSpPr>
        <p:spPr/>
        <p:txBody>
          <a:bodyPr/>
          <a:lstStyle/>
          <a:p>
            <a:r>
              <a:rPr lang="en-US" sz="3200"/>
              <a:t>Supports for AP Coordinators</a:t>
            </a:r>
          </a:p>
        </p:txBody>
      </p:sp>
      <p:pic>
        <p:nvPicPr>
          <p:cNvPr id="8" name="Picture 7">
            <a:extLst>
              <a:ext uri="{FF2B5EF4-FFF2-40B4-BE49-F238E27FC236}">
                <a16:creationId xmlns:a16="http://schemas.microsoft.com/office/drawing/2014/main" id="{28D7BF0E-81E0-4837-936F-1402D362F4C5}"/>
              </a:ext>
            </a:extLst>
          </p:cNvPr>
          <p:cNvPicPr>
            <a:picLocks noChangeAspect="1"/>
          </p:cNvPicPr>
          <p:nvPr/>
        </p:nvPicPr>
        <p:blipFill>
          <a:blip r:embed="rId7"/>
          <a:stretch>
            <a:fillRect/>
          </a:stretch>
        </p:blipFill>
        <p:spPr>
          <a:xfrm>
            <a:off x="201246" y="538394"/>
            <a:ext cx="1346200" cy="889000"/>
          </a:xfrm>
          <a:prstGeom prst="rect">
            <a:avLst/>
          </a:prstGeom>
        </p:spPr>
      </p:pic>
    </p:spTree>
    <p:extLst>
      <p:ext uri="{BB962C8B-B14F-4D97-AF65-F5344CB8AC3E}">
        <p14:creationId xmlns:p14="http://schemas.microsoft.com/office/powerpoint/2010/main" val="37454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00">
                <a:latin typeface="Arial"/>
                <a:cs typeface="Arial"/>
              </a:rPr>
              <a:t>About the 2021 AP</a:t>
            </a:r>
            <a:r>
              <a:rPr lang="en-US" sz="6800" baseline="30000">
                <a:latin typeface="Arial"/>
                <a:cs typeface="Arial"/>
              </a:rPr>
              <a:t>®</a:t>
            </a:r>
            <a:r>
              <a:rPr lang="en-US" sz="6800">
                <a:latin typeface="Arial"/>
                <a:cs typeface="Arial"/>
              </a:rPr>
              <a:t> Exams</a:t>
            </a:r>
          </a:p>
        </p:txBody>
      </p:sp>
    </p:spTree>
    <p:extLst>
      <p:ext uri="{BB962C8B-B14F-4D97-AF65-F5344CB8AC3E}">
        <p14:creationId xmlns:p14="http://schemas.microsoft.com/office/powerpoint/2010/main" val="372420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4</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36"/>
              <a:t>Supports for Teaching and Learning</a:t>
            </a:r>
          </a:p>
        </p:txBody>
      </p:sp>
    </p:spTree>
    <p:extLst>
      <p:ext uri="{BB962C8B-B14F-4D97-AF65-F5344CB8AC3E}">
        <p14:creationId xmlns:p14="http://schemas.microsoft.com/office/powerpoint/2010/main" val="2863603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Free Resources for Teachers and Students</a:t>
            </a:r>
            <a:endParaRPr lang="en-US" sz="3400"/>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356461" y="3197949"/>
            <a:ext cx="11460539" cy="3121657"/>
          </a:xfrm>
        </p:spPr>
        <p:txBody>
          <a:bodyPr lIns="0" tIns="0" rIns="0" bIns="0" numCol="4" spcCol="365760">
            <a:noAutofit/>
          </a:bodyPr>
          <a:lstStyle/>
          <a:p>
            <a:pPr marL="0" indent="0">
              <a:spcBef>
                <a:spcPts val="0"/>
              </a:spcBef>
              <a:buNone/>
            </a:pPr>
            <a:r>
              <a:rPr lang="en-US" sz="1400" b="1" dirty="0">
                <a:latin typeface="Arial"/>
                <a:cs typeface="Arial"/>
              </a:rPr>
              <a:t>AP Instructional Resources Built for Any Learning Environment</a:t>
            </a:r>
          </a:p>
          <a:p>
            <a:pPr marL="0" indent="0">
              <a:spcBef>
                <a:spcPts val="0"/>
              </a:spcBef>
              <a:buNone/>
            </a:pPr>
            <a:r>
              <a:rPr lang="en-US" sz="1400" dirty="0">
                <a:latin typeface="Arial"/>
                <a:cs typeface="Arial"/>
              </a:rPr>
              <a:t>Free, digital resources in AP Classroom provide students with daily instruction, practice, and feedback on every topic and skill covered on AP Exams. Teachers and students can also use feedback reports and the progress dashboard to focus practice before exams.</a:t>
            </a:r>
          </a:p>
          <a:p>
            <a:pPr marL="0" indent="0">
              <a:spcBef>
                <a:spcPts val="0"/>
              </a:spcBef>
              <a:buNone/>
            </a:pPr>
            <a:endParaRPr lang="en-US" sz="1400" dirty="0">
              <a:latin typeface="Arial"/>
              <a:cs typeface="Arial"/>
            </a:endParaRPr>
          </a:p>
          <a:p>
            <a:pPr marL="0" indent="0">
              <a:spcBef>
                <a:spcPts val="0"/>
              </a:spcBef>
              <a:buNone/>
            </a:pPr>
            <a:endParaRPr lang="en-US" sz="1400" dirty="0">
              <a:latin typeface="Arial"/>
              <a:cs typeface="Arial"/>
            </a:endParaRPr>
          </a:p>
          <a:p>
            <a:pPr marL="0" indent="0">
              <a:spcBef>
                <a:spcPts val="0"/>
              </a:spcBef>
              <a:buNone/>
            </a:pPr>
            <a:r>
              <a:rPr lang="en-US" sz="1400" b="1" dirty="0">
                <a:latin typeface="Arial"/>
                <a:cs typeface="Arial"/>
              </a:rPr>
              <a:t>AP Daily Videos in AP Classroom</a:t>
            </a:r>
          </a:p>
          <a:p>
            <a:pPr marL="0" indent="0">
              <a:spcBef>
                <a:spcPts val="0"/>
              </a:spcBef>
              <a:buNone/>
            </a:pPr>
            <a:r>
              <a:rPr lang="en-US" sz="1400">
                <a:latin typeface="Arial"/>
                <a:cs typeface="Arial"/>
              </a:rPr>
              <a:t>Short, searchable AP Daily videos help students learn skills and content in every course, and can be assigned by teachers in addition to topic questions, progress checks, and practice exams in AP Classroom. </a:t>
            </a:r>
          </a:p>
          <a:p>
            <a:pPr marL="0" indent="0">
              <a:spcBef>
                <a:spcPts val="0"/>
              </a:spcBef>
              <a:buNone/>
            </a:pPr>
            <a:endParaRPr lang="en-US" sz="140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r>
              <a:rPr lang="en-US" sz="1400" b="1" dirty="0">
                <a:latin typeface="Arial"/>
                <a:cs typeface="Arial"/>
              </a:rPr>
              <a:t>AP Course Pacing Guides</a:t>
            </a:r>
            <a:endParaRPr lang="en-US" sz="1400" dirty="0">
              <a:latin typeface="Arial"/>
              <a:cs typeface="Arial"/>
            </a:endParaRPr>
          </a:p>
          <a:p>
            <a:pPr marL="0" indent="0">
              <a:spcBef>
                <a:spcPts val="0"/>
              </a:spcBef>
              <a:buNone/>
            </a:pPr>
            <a:r>
              <a:rPr lang="en-US" sz="1400" dirty="0">
                <a:latin typeface="Arial"/>
                <a:cs typeface="Arial"/>
              </a:rPr>
              <a:t>New </a:t>
            </a:r>
            <a:r>
              <a:rPr lang="en-US" sz="1400" dirty="0">
                <a:solidFill>
                  <a:schemeClr val="accent3"/>
                </a:solidFill>
                <a:latin typeface="Arial"/>
                <a:cs typeface="Arial"/>
                <a:hlinkClick r:id="rId3">
                  <a:extLst>
                    <a:ext uri="{A12FA001-AC4F-418D-AE19-62706E023703}">
                      <ahyp:hlinkClr xmlns:ahyp="http://schemas.microsoft.com/office/drawing/2018/hyperlinkcolor" xmlns="" val="tx"/>
                    </a:ext>
                  </a:extLst>
                </a:hlinkClick>
              </a:rPr>
              <a:t>course pacing guides</a:t>
            </a:r>
            <a:r>
              <a:rPr lang="en-US" sz="1400" dirty="0">
                <a:latin typeface="Arial"/>
                <a:cs typeface="Arial"/>
              </a:rPr>
              <a:t>, designed for classrooms that have completed around 25% of typical course content by January, provide one option for teachers to use the resources in AP Classroom to catch up and expose students to all skills and content for their course.</a:t>
            </a:r>
          </a:p>
          <a:p>
            <a:pPr marL="0" indent="0">
              <a:spcBef>
                <a:spcPts val="0"/>
              </a:spcBef>
              <a:buNone/>
            </a:pPr>
            <a:endParaRPr lang="en-US" sz="1400" dirty="0">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r>
              <a:rPr lang="en-US" sz="1400" b="1" dirty="0">
                <a:latin typeface="Arial"/>
                <a:cs typeface="Arial"/>
              </a:rPr>
              <a:t>AP Daily: Live Review</a:t>
            </a:r>
          </a:p>
          <a:p>
            <a:pPr marL="0" indent="0">
              <a:spcBef>
                <a:spcPts val="0"/>
              </a:spcBef>
              <a:buNone/>
            </a:pPr>
            <a:r>
              <a:rPr lang="en-US" sz="1400" dirty="0">
                <a:latin typeface="Arial"/>
                <a:cs typeface="Arial"/>
              </a:rPr>
              <a:t>April 19–29, AP students can tune in to their AP YouTube channel for free, live review sessions for their course.</a:t>
            </a:r>
          </a:p>
          <a:p>
            <a:pPr marL="0" indent="0">
              <a:spcBef>
                <a:spcPts val="0"/>
              </a:spcBef>
              <a:buNone/>
            </a:pPr>
            <a:endParaRPr lang="en-US" sz="1400" dirty="0">
              <a:solidFill>
                <a:schemeClr val="accent3"/>
              </a:solidFill>
            </a:endParaRPr>
          </a:p>
          <a:p>
            <a:pPr marL="0" indent="0">
              <a:spcBef>
                <a:spcPts val="0"/>
              </a:spcBef>
              <a:buNone/>
            </a:pPr>
            <a:endParaRPr lang="en-US" sz="1400" dirty="0"/>
          </a:p>
          <a:p>
            <a:pPr marL="0" indent="0">
              <a:spcBef>
                <a:spcPts val="0"/>
              </a:spcBef>
              <a:buNone/>
            </a:pPr>
            <a:endParaRPr lang="en-US" sz="1400" dirty="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356460" y="1078726"/>
            <a:ext cx="7514551" cy="534662"/>
          </a:xfrm>
        </p:spPr>
        <p:txBody>
          <a:bodyPr/>
          <a:lstStyle/>
          <a:p>
            <a:r>
              <a:rPr lang="en-US" sz="1700" dirty="0">
                <a:latin typeface="Arial"/>
                <a:cs typeface="Arial"/>
                <a:hlinkClick r:id="rId4">
                  <a:extLst>
                    <a:ext uri="{A12FA001-AC4F-418D-AE19-62706E023703}">
                      <ahyp:hlinkClr xmlns:ahyp="http://schemas.microsoft.com/office/drawing/2018/hyperlinkcolor" xmlns="" val="tx"/>
                    </a:ext>
                  </a:extLst>
                </a:hlinkClick>
              </a:rPr>
              <a:t>collegeboard.org/</a:t>
            </a:r>
            <a:r>
              <a:rPr lang="en-US" sz="1700" dirty="0" err="1">
                <a:latin typeface="Arial"/>
                <a:cs typeface="Arial"/>
                <a:hlinkClick r:id="rId4">
                  <a:extLst>
                    <a:ext uri="{A12FA001-AC4F-418D-AE19-62706E023703}">
                      <ahyp:hlinkClr xmlns:ahyp="http://schemas.microsoft.com/office/drawing/2018/hyperlinkcolor" xmlns="" val="tx"/>
                    </a:ext>
                  </a:extLst>
                </a:hlinkClick>
              </a:rPr>
              <a:t>apclassroom</a:t>
            </a:r>
            <a:endParaRPr lang="en-US" dirty="0"/>
          </a:p>
        </p:txBody>
      </p:sp>
      <p:pic>
        <p:nvPicPr>
          <p:cNvPr id="2" name="Picture 1">
            <a:extLst>
              <a:ext uri="{FF2B5EF4-FFF2-40B4-BE49-F238E27FC236}">
                <a16:creationId xmlns:a16="http://schemas.microsoft.com/office/drawing/2014/main" id="{4C58222F-BD2E-DC4C-AB7B-E0D4B614C93B}"/>
              </a:ext>
            </a:extLst>
          </p:cNvPr>
          <p:cNvPicPr>
            <a:picLocks noChangeAspect="1"/>
          </p:cNvPicPr>
          <p:nvPr/>
        </p:nvPicPr>
        <p:blipFill>
          <a:blip r:embed="rId5"/>
          <a:stretch>
            <a:fillRect/>
          </a:stretch>
        </p:blipFill>
        <p:spPr>
          <a:xfrm>
            <a:off x="6276615" y="1670207"/>
            <a:ext cx="2515891" cy="1414104"/>
          </a:xfrm>
          <a:prstGeom prst="rect">
            <a:avLst/>
          </a:prstGeom>
        </p:spPr>
      </p:pic>
      <p:pic>
        <p:nvPicPr>
          <p:cNvPr id="3" name="Picture 2">
            <a:extLst>
              <a:ext uri="{FF2B5EF4-FFF2-40B4-BE49-F238E27FC236}">
                <a16:creationId xmlns:a16="http://schemas.microsoft.com/office/drawing/2014/main" id="{67CB7009-09FC-7641-82B4-407D0E2C79A7}"/>
              </a:ext>
            </a:extLst>
          </p:cNvPr>
          <p:cNvPicPr>
            <a:picLocks noChangeAspect="1"/>
          </p:cNvPicPr>
          <p:nvPr/>
        </p:nvPicPr>
        <p:blipFill>
          <a:blip r:embed="rId6"/>
          <a:stretch>
            <a:fillRect/>
          </a:stretch>
        </p:blipFill>
        <p:spPr>
          <a:xfrm>
            <a:off x="379907" y="1670207"/>
            <a:ext cx="2515891" cy="1414104"/>
          </a:xfrm>
          <a:prstGeom prst="rect">
            <a:avLst/>
          </a:prstGeom>
        </p:spPr>
      </p:pic>
      <p:pic>
        <p:nvPicPr>
          <p:cNvPr id="5" name="Picture 4">
            <a:extLst>
              <a:ext uri="{FF2B5EF4-FFF2-40B4-BE49-F238E27FC236}">
                <a16:creationId xmlns:a16="http://schemas.microsoft.com/office/drawing/2014/main" id="{E03A1840-C555-F14C-9F69-92465E327173}"/>
              </a:ext>
            </a:extLst>
          </p:cNvPr>
          <p:cNvPicPr>
            <a:picLocks noChangeAspect="1"/>
          </p:cNvPicPr>
          <p:nvPr/>
        </p:nvPicPr>
        <p:blipFill>
          <a:blip r:embed="rId7"/>
          <a:stretch>
            <a:fillRect/>
          </a:stretch>
        </p:blipFill>
        <p:spPr>
          <a:xfrm>
            <a:off x="3322400" y="1670207"/>
            <a:ext cx="2616980" cy="1470923"/>
          </a:xfrm>
          <a:prstGeom prst="rect">
            <a:avLst/>
          </a:prstGeom>
        </p:spPr>
      </p:pic>
      <p:pic>
        <p:nvPicPr>
          <p:cNvPr id="9" name="Picture 8">
            <a:extLst>
              <a:ext uri="{FF2B5EF4-FFF2-40B4-BE49-F238E27FC236}">
                <a16:creationId xmlns:a16="http://schemas.microsoft.com/office/drawing/2014/main" id="{3AB8D62E-6368-5B45-BB0C-0AAB57A117E4}"/>
              </a:ext>
            </a:extLst>
          </p:cNvPr>
          <p:cNvPicPr>
            <a:picLocks noChangeAspect="1"/>
          </p:cNvPicPr>
          <p:nvPr/>
        </p:nvPicPr>
        <p:blipFill>
          <a:blip r:embed="rId8"/>
          <a:stretch>
            <a:fillRect/>
          </a:stretch>
        </p:blipFill>
        <p:spPr>
          <a:xfrm>
            <a:off x="9219108" y="1670207"/>
            <a:ext cx="2515891" cy="1414104"/>
          </a:xfrm>
          <a:prstGeom prst="rect">
            <a:avLst/>
          </a:prstGeom>
        </p:spPr>
      </p:pic>
    </p:spTree>
    <p:extLst>
      <p:ext uri="{BB962C8B-B14F-4D97-AF65-F5344CB8AC3E}">
        <p14:creationId xmlns:p14="http://schemas.microsoft.com/office/powerpoint/2010/main" val="2182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Additional Supports for Teachers</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6867703" y="1740546"/>
            <a:ext cx="4976785" cy="4408714"/>
          </a:xfrm>
        </p:spPr>
        <p:txBody>
          <a:bodyPr lIns="0" tIns="0" rIns="0" bIns="0" numCol="1" spcCol="457200">
            <a:noAutofit/>
          </a:bodyPr>
          <a:lstStyle/>
          <a:p>
            <a:pPr marL="0" indent="0">
              <a:spcBef>
                <a:spcPts val="0"/>
              </a:spcBef>
              <a:buNone/>
            </a:pPr>
            <a:r>
              <a:rPr lang="en-US" sz="1500" b="1"/>
              <a:t>Webinars and Online Sessions</a:t>
            </a:r>
          </a:p>
          <a:p>
            <a:pPr marL="0" indent="0">
              <a:spcBef>
                <a:spcPts val="0"/>
              </a:spcBef>
              <a:buNone/>
            </a:pPr>
            <a:r>
              <a:rPr lang="en-US" altLang="zh-CN" sz="1500">
                <a:solidFill>
                  <a:schemeClr val="accent3"/>
                </a:solidFill>
                <a:hlinkClick r:id="rId3">
                  <a:extLst>
                    <a:ext uri="{A12FA001-AC4F-418D-AE19-62706E023703}">
                      <ahyp:hlinkClr xmlns:ahyp="http://schemas.microsoft.com/office/drawing/2018/hyperlinkcolor" xmlns="" val="tx"/>
                    </a:ext>
                  </a:extLst>
                </a:hlinkClick>
              </a:rPr>
              <a:t>collegeboard.org/</a:t>
            </a:r>
            <a:r>
              <a:rPr lang="en-US" altLang="zh-CN" sz="1500" err="1">
                <a:solidFill>
                  <a:schemeClr val="accent3"/>
                </a:solidFill>
                <a:hlinkClick r:id="rId3">
                  <a:extLst>
                    <a:ext uri="{A12FA001-AC4F-418D-AE19-62706E023703}">
                      <ahyp:hlinkClr xmlns:ahyp="http://schemas.microsoft.com/office/drawing/2018/hyperlinkcolor" xmlns="" val="tx"/>
                    </a:ext>
                  </a:extLst>
                </a:hlinkClick>
              </a:rPr>
              <a:t>apwebinars</a:t>
            </a:r>
            <a:r>
              <a:rPr lang="en-US" altLang="zh-CN" sz="1500">
                <a:solidFill>
                  <a:schemeClr val="accent3"/>
                </a:solidFill>
                <a:hlinkClick r:id="rId3">
                  <a:extLst>
                    <a:ext uri="{A12FA001-AC4F-418D-AE19-62706E023703}">
                      <ahyp:hlinkClr xmlns:ahyp="http://schemas.microsoft.com/office/drawing/2018/hyperlinkcolor" xmlns="" val="tx"/>
                    </a:ext>
                  </a:extLst>
                </a:hlinkClick>
              </a:rPr>
              <a:t>  </a:t>
            </a:r>
            <a:endParaRPr lang="en-US" altLang="zh-CN" sz="1500">
              <a:solidFill>
                <a:schemeClr val="accent3"/>
              </a:solidFill>
            </a:endParaRPr>
          </a:p>
          <a:p>
            <a:pPr marL="0" indent="0">
              <a:spcBef>
                <a:spcPts val="0"/>
              </a:spcBef>
              <a:buNone/>
            </a:pPr>
            <a:r>
              <a:rPr lang="en-US" sz="1500"/>
              <a:t>Live and on-demand </a:t>
            </a:r>
            <a:r>
              <a:rPr lang="en-US" sz="1500">
                <a:hlinkClick r:id="rId3">
                  <a:extLst>
                    <a:ext uri="{A12FA001-AC4F-418D-AE19-62706E023703}">
                      <ahyp:hlinkClr xmlns:ahyp="http://schemas.microsoft.com/office/drawing/2018/hyperlinkcolor" xmlns="" val="tx"/>
                    </a:ext>
                  </a:extLst>
                </a:hlinkClick>
              </a:rPr>
              <a:t>webinars</a:t>
            </a:r>
            <a:r>
              <a:rPr lang="en-US" sz="1500"/>
              <a:t> and online training </a:t>
            </a:r>
            <a:r>
              <a:rPr lang="en-US" sz="1500">
                <a:hlinkClick r:id="rId4">
                  <a:extLst>
                    <a:ext uri="{A12FA001-AC4F-418D-AE19-62706E023703}">
                      <ahyp:hlinkClr xmlns:ahyp="http://schemas.microsoft.com/office/drawing/2018/hyperlinkcolor" xmlns="" val="tx"/>
                    </a:ext>
                  </a:extLst>
                </a:hlinkClick>
              </a:rPr>
              <a:t>videos on YouTube</a:t>
            </a:r>
            <a:r>
              <a:rPr lang="en-US" sz="1500"/>
              <a:t> can help teachers make the most of AP resources.</a:t>
            </a:r>
          </a:p>
          <a:p>
            <a:pPr marL="0" indent="0">
              <a:spcBef>
                <a:spcPts val="0"/>
              </a:spcBef>
              <a:buNone/>
            </a:pPr>
            <a:endParaRPr lang="en-US" sz="1500"/>
          </a:p>
          <a:p>
            <a:pPr marL="0" indent="0">
              <a:spcBef>
                <a:spcPts val="0"/>
              </a:spcBef>
              <a:buNone/>
            </a:pPr>
            <a:r>
              <a:rPr lang="en-US" sz="1500" b="1">
                <a:ea typeface="+mn-lt"/>
                <a:cs typeface="+mn-lt"/>
              </a:rPr>
              <a:t>AP Teacher Community</a:t>
            </a:r>
          </a:p>
          <a:p>
            <a:pPr marL="0" indent="0">
              <a:spcBef>
                <a:spcPts val="0"/>
              </a:spcBef>
              <a:buNone/>
            </a:pPr>
            <a:r>
              <a:rPr lang="en-US" altLang="zh-CN" sz="1500">
                <a:solidFill>
                  <a:schemeClr val="accent3"/>
                </a:solidFill>
                <a:hlinkClick r:id="rId5">
                  <a:extLst>
                    <a:ext uri="{A12FA001-AC4F-418D-AE19-62706E023703}">
                      <ahyp:hlinkClr xmlns:ahyp="http://schemas.microsoft.com/office/drawing/2018/hyperlinkcolor" xmlns="" val="tx"/>
                    </a:ext>
                  </a:extLst>
                </a:hlinkClick>
              </a:rPr>
              <a:t>collegeboard.org/</a:t>
            </a:r>
            <a:r>
              <a:rPr lang="en-US" altLang="zh-CN" sz="1500" err="1">
                <a:solidFill>
                  <a:schemeClr val="accent3"/>
                </a:solidFill>
                <a:hlinkClick r:id="rId5">
                  <a:extLst>
                    <a:ext uri="{A12FA001-AC4F-418D-AE19-62706E023703}">
                      <ahyp:hlinkClr xmlns:ahyp="http://schemas.microsoft.com/office/drawing/2018/hyperlinkcolor" xmlns="" val="tx"/>
                    </a:ext>
                  </a:extLst>
                </a:hlinkClick>
              </a:rPr>
              <a:t>apcommunity</a:t>
            </a:r>
            <a:endParaRPr lang="en-US" altLang="zh-CN" sz="1500">
              <a:solidFill>
                <a:schemeClr val="accent3"/>
              </a:solidFill>
            </a:endParaRPr>
          </a:p>
          <a:p>
            <a:pPr marL="0" indent="0">
              <a:spcBef>
                <a:spcPts val="0"/>
              </a:spcBef>
              <a:buNone/>
            </a:pPr>
            <a:r>
              <a:rPr lang="en-US" sz="1500">
                <a:ea typeface="+mn-lt"/>
                <a:cs typeface="+mn-lt"/>
              </a:rPr>
              <a:t>By joining the AP Teacher Community for their course, teachers can connect with each other to ask questions, share support, and seek resources.</a:t>
            </a:r>
          </a:p>
          <a:p>
            <a:pPr marL="0" indent="0">
              <a:spcBef>
                <a:spcPts val="0"/>
              </a:spcBef>
              <a:buNone/>
            </a:pPr>
            <a:endParaRPr lang="en-US" sz="1500">
              <a:ea typeface="+mn-lt"/>
              <a:cs typeface="+mn-lt"/>
            </a:endParaRPr>
          </a:p>
          <a:p>
            <a:pPr marL="0" indent="0">
              <a:spcBef>
                <a:spcPts val="0"/>
              </a:spcBef>
              <a:buNone/>
            </a:pPr>
            <a:r>
              <a:rPr lang="en-US" sz="1500" b="1"/>
              <a:t>AP Classroom User Guides</a:t>
            </a:r>
          </a:p>
          <a:p>
            <a:pPr marL="0" indent="0">
              <a:spcBef>
                <a:spcPts val="0"/>
              </a:spcBef>
              <a:buNone/>
            </a:pPr>
            <a:r>
              <a:rPr lang="en-US" altLang="zh-CN" sz="1500">
                <a:solidFill>
                  <a:schemeClr val="accent3"/>
                </a:solidFill>
                <a:hlinkClick r:id="rId6">
                  <a:extLst>
                    <a:ext uri="{A12FA001-AC4F-418D-AE19-62706E023703}">
                      <ahyp:hlinkClr xmlns:ahyp="http://schemas.microsoft.com/office/drawing/2018/hyperlinkcolor" xmlns="" val="tx"/>
                    </a:ext>
                  </a:extLst>
                </a:hlinkClick>
              </a:rPr>
              <a:t>collegeboard.org/</a:t>
            </a:r>
            <a:r>
              <a:rPr lang="en-US" altLang="zh-CN" sz="1500" err="1">
                <a:solidFill>
                  <a:schemeClr val="accent3"/>
                </a:solidFill>
                <a:hlinkClick r:id="rId6">
                  <a:extLst>
                    <a:ext uri="{A12FA001-AC4F-418D-AE19-62706E023703}">
                      <ahyp:hlinkClr xmlns:ahyp="http://schemas.microsoft.com/office/drawing/2018/hyperlinkcolor" xmlns="" val="tx"/>
                    </a:ext>
                  </a:extLst>
                </a:hlinkClick>
              </a:rPr>
              <a:t>apclassroom</a:t>
            </a:r>
            <a:endParaRPr lang="en-US" altLang="zh-CN" sz="1500">
              <a:solidFill>
                <a:schemeClr val="accent3"/>
              </a:solidFill>
            </a:endParaRPr>
          </a:p>
          <a:p>
            <a:pPr marL="0" indent="0">
              <a:spcBef>
                <a:spcPts val="0"/>
              </a:spcBef>
              <a:buNone/>
            </a:pPr>
            <a:r>
              <a:rPr lang="en-US" sz="1500"/>
              <a:t>Explore searchable user guides for how to use AP Classroom.</a:t>
            </a:r>
          </a:p>
          <a:p>
            <a:pPr>
              <a:spcBef>
                <a:spcPts val="0"/>
              </a:spcBef>
            </a:pPr>
            <a:r>
              <a:rPr lang="en-US" sz="1500">
                <a:ea typeface="+mn-lt"/>
                <a:cs typeface="+mn-lt"/>
                <a:hlinkClick r:id="rId7"/>
              </a:rPr>
              <a:t>Teacher Guide</a:t>
            </a:r>
            <a:endParaRPr lang="en-US" sz="1500">
              <a:ea typeface="+mn-lt"/>
              <a:cs typeface="+mn-lt"/>
            </a:endParaRPr>
          </a:p>
          <a:p>
            <a:pPr>
              <a:spcBef>
                <a:spcPts val="0"/>
              </a:spcBef>
            </a:pPr>
            <a:r>
              <a:rPr lang="en-US" sz="1500">
                <a:ea typeface="+mn-lt"/>
                <a:cs typeface="+mn-lt"/>
                <a:hlinkClick r:id="rId8"/>
              </a:rPr>
              <a:t>Student Guide</a:t>
            </a:r>
            <a:endParaRPr lang="en-US" sz="1500">
              <a:ea typeface="+mn-lt"/>
              <a:cs typeface="+mn-lt"/>
            </a:endParaRPr>
          </a:p>
          <a:p>
            <a:pPr>
              <a:spcBef>
                <a:spcPts val="0"/>
              </a:spcBef>
            </a:pPr>
            <a:r>
              <a:rPr lang="en-US" sz="1500">
                <a:ea typeface="+mn-lt"/>
                <a:cs typeface="+mn-lt"/>
                <a:hlinkClick r:id="rId9"/>
              </a:rPr>
              <a:t>Administrator Guide</a:t>
            </a:r>
            <a:endParaRPr lang="en-US" sz="1500">
              <a:ea typeface="+mn-lt"/>
              <a:cs typeface="+mn-lt"/>
            </a:endParaRPr>
          </a:p>
          <a:p>
            <a:pPr marL="0" indent="0">
              <a:spcBef>
                <a:spcPts val="0"/>
              </a:spcBef>
              <a:buNone/>
            </a:pPr>
            <a:endParaRPr lang="en-US" sz="1500"/>
          </a:p>
          <a:p>
            <a:pPr marL="0" indent="0">
              <a:spcBef>
                <a:spcPts val="0"/>
              </a:spcBef>
              <a:buNone/>
            </a:pPr>
            <a:endParaRPr lang="en-US" sz="1500"/>
          </a:p>
          <a:p>
            <a:pPr marL="0" indent="0">
              <a:spcBef>
                <a:spcPts val="0"/>
              </a:spcBef>
              <a:buNone/>
            </a:pPr>
            <a:endParaRPr lang="en-US" sz="1500"/>
          </a:p>
          <a:p>
            <a:pPr marL="0" indent="0">
              <a:spcBef>
                <a:spcPts val="0"/>
              </a:spcBef>
              <a:buNone/>
            </a:pPr>
            <a:endParaRPr lang="en-US" sz="150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p:txBody>
          <a:bodyPr/>
          <a:lstStyle/>
          <a:p>
            <a:r>
              <a:rPr lang="en-US">
                <a:hlinkClick r:id="rId10">
                  <a:extLst>
                    <a:ext uri="{A12FA001-AC4F-418D-AE19-62706E023703}">
                      <ahyp:hlinkClr xmlns:ahyp="http://schemas.microsoft.com/office/drawing/2018/hyperlinkcolor" xmlns="" val="tx"/>
                    </a:ext>
                  </a:extLst>
                </a:hlinkClick>
              </a:rPr>
              <a:t>apcentral.collegeboard.org</a:t>
            </a:r>
            <a:endParaRPr lang="en-US"/>
          </a:p>
        </p:txBody>
      </p:sp>
      <p:pic>
        <p:nvPicPr>
          <p:cNvPr id="3" name="Picture 2">
            <a:extLst>
              <a:ext uri="{FF2B5EF4-FFF2-40B4-BE49-F238E27FC236}">
                <a16:creationId xmlns:a16="http://schemas.microsoft.com/office/drawing/2014/main" id="{EDD0218F-960A-5E46-8D1E-E121A84507B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6461" y="1739590"/>
            <a:ext cx="6129671" cy="4086447"/>
          </a:xfrm>
          <a:prstGeom prst="rect">
            <a:avLst/>
          </a:prstGeom>
        </p:spPr>
      </p:pic>
    </p:spTree>
    <p:extLst>
      <p:ext uri="{BB962C8B-B14F-4D97-AF65-F5344CB8AC3E}">
        <p14:creationId xmlns:p14="http://schemas.microsoft.com/office/powerpoint/2010/main" val="759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Additional Supports for Students</a:t>
            </a:r>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p:txBody>
          <a:bodyPr/>
          <a:lstStyle/>
          <a:p>
            <a:r>
              <a:rPr lang="en-US" err="1">
                <a:hlinkClick r:id="rId3">
                  <a:extLst>
                    <a:ext uri="{A12FA001-AC4F-418D-AE19-62706E023703}">
                      <ahyp:hlinkClr xmlns:ahyp="http://schemas.microsoft.com/office/drawing/2018/hyperlinkcolor" xmlns="" val="tx"/>
                    </a:ext>
                  </a:extLst>
                </a:hlinkClick>
              </a:rPr>
              <a:t>apstudents.collegeboard.org</a:t>
            </a:r>
            <a:endParaRPr lang="en-US"/>
          </a:p>
        </p:txBody>
      </p:sp>
      <p:sp>
        <p:nvSpPr>
          <p:cNvPr id="3" name="Text Placeholder 2">
            <a:extLst>
              <a:ext uri="{FF2B5EF4-FFF2-40B4-BE49-F238E27FC236}">
                <a16:creationId xmlns:a16="http://schemas.microsoft.com/office/drawing/2014/main" id="{FB4C5A2B-A714-4ABF-A779-4107AE30BA7C}"/>
              </a:ext>
            </a:extLst>
          </p:cNvPr>
          <p:cNvSpPr txBox="1">
            <a:spLocks/>
          </p:cNvSpPr>
          <p:nvPr/>
        </p:nvSpPr>
        <p:spPr>
          <a:xfrm>
            <a:off x="6855980" y="1740545"/>
            <a:ext cx="4974336" cy="4608748"/>
          </a:xfrm>
          <a:prstGeom prst="rect">
            <a:avLst/>
          </a:prstGeom>
        </p:spPr>
        <p:txBody>
          <a:bodyPr vert="horz" lIns="0" tIns="0" rIns="0" bIns="0" numCol="1" spcCol="45720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Tech and Connectivity</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Explore how College Board partners can </a:t>
            </a:r>
            <a:r>
              <a:rPr kumimoji="0" lang="en-US" altLang="zh-CN" sz="1500" b="0" i="0" u="none" strike="noStrike" kern="1200" cap="none" spc="0" normalizeH="0" baseline="0" noProof="1">
                <a:ln>
                  <a:noFill/>
                </a:ln>
                <a:effectLst/>
                <a:uLnTx/>
                <a:uFillTx/>
                <a:latin typeface="Arial"/>
                <a:ea typeface="+mn-lt"/>
                <a:cs typeface="Arial"/>
                <a:hlinkClick r:id="rId4"/>
              </a:rPr>
              <a:t>help connect students to devices </a:t>
            </a:r>
            <a:r>
              <a:rPr kumimoji="0" lang="en-US" altLang="zh-CN" sz="1500" b="0" i="0" u="none" strike="noStrike" kern="1200" cap="none" spc="0" normalizeH="0" baseline="0" noProof="1">
                <a:ln>
                  <a:noFill/>
                </a:ln>
                <a:effectLst/>
                <a:uLnTx/>
                <a:uFillTx/>
                <a:latin typeface="Arial"/>
                <a:ea typeface="+mn-lt"/>
                <a:cs typeface="Arial"/>
              </a:rPr>
              <a:t>and internet access. </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lang="en-US" altLang="zh-CN" sz="1500" b="1" err="1">
                <a:latin typeface="Arial"/>
                <a:cs typeface="Arial"/>
              </a:rPr>
              <a:t>BigFuture</a:t>
            </a:r>
            <a:r>
              <a:rPr lang="en-US" altLang="zh-CN" sz="1500" b="1">
                <a:latin typeface="Arial"/>
                <a:cs typeface="Arial"/>
              </a:rPr>
              <a:t>™</a:t>
            </a:r>
            <a:r>
              <a:rPr kumimoji="0" lang="en-US" altLang="zh-CN" sz="1500" b="1" i="0" u="none" strike="noStrike" kern="1200" cap="none" spc="0" normalizeH="0" baseline="0" noProof="1">
                <a:ln>
                  <a:noFill/>
                </a:ln>
                <a:effectLst/>
                <a:uLnTx/>
                <a:uFillTx/>
                <a:latin typeface="Arial"/>
                <a:cs typeface="Arial"/>
              </a:rPr>
              <a:t> Days</a:t>
            </a:r>
            <a:endParaRPr lang="en-US" altLang="zh-CN" sz="1500" b="1"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Help high school students </a:t>
            </a:r>
            <a:r>
              <a:rPr kumimoji="0" lang="en-US" altLang="zh-CN" sz="1500" b="0" i="0" u="none" strike="noStrike" kern="1200" cap="none" spc="0" normalizeH="0" baseline="0" noProof="1">
                <a:ln>
                  <a:noFill/>
                </a:ln>
                <a:effectLst/>
                <a:uLnTx/>
                <a:uFillTx/>
                <a:latin typeface="Arial"/>
                <a:ea typeface="+mn-lt"/>
                <a:cs typeface="Arial"/>
                <a:hlinkClick r:id="rId5">
                  <a:extLst>
                    <a:ext uri="{A12FA001-AC4F-418D-AE19-62706E023703}">
                      <ahyp:hlinkClr xmlns:ahyp="http://schemas.microsoft.com/office/drawing/2018/hyperlinkcolor" xmlns="" val="tx"/>
                    </a:ext>
                  </a:extLst>
                </a:hlinkClick>
              </a:rPr>
              <a:t>sign up for virtual events</a:t>
            </a:r>
            <a:r>
              <a:rPr kumimoji="0" lang="en-US" altLang="zh-CN" sz="1500" b="0" i="0" u="none" strike="noStrike" kern="1200" cap="none" spc="0" normalizeH="0" baseline="0" noProof="1">
                <a:ln>
                  <a:noFill/>
                </a:ln>
                <a:effectLst/>
                <a:uLnTx/>
                <a:uFillTx/>
                <a:latin typeface="Arial"/>
                <a:ea typeface="+mn-lt"/>
                <a:cs typeface="Arial"/>
              </a:rPr>
              <a:t> to connect directly with college admissions representatives and take action on the most important steps for college.</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College Board Opportunity Scholarships</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Send students to </a:t>
            </a:r>
            <a:r>
              <a:rPr kumimoji="0" lang="en-US" altLang="zh-CN" sz="1500" b="0" i="0" u="sng" strike="noStrike" kern="1200" cap="none" spc="0" normalizeH="0" baseline="0" noProof="1">
                <a:ln>
                  <a:noFill/>
                </a:ln>
                <a:effectLst/>
                <a:uLnTx/>
                <a:uFillTx/>
                <a:latin typeface="Arial"/>
                <a:ea typeface="+mn-lt"/>
                <a:cs typeface="Arial"/>
                <a:hlinkClick r:id="rId6">
                  <a:extLst>
                    <a:ext uri="{A12FA001-AC4F-418D-AE19-62706E023703}">
                      <ahyp:hlinkClr xmlns:ahyp="http://schemas.microsoft.com/office/drawing/2018/hyperlinkcolor" xmlns="" val="tx"/>
                    </a:ext>
                  </a:extLst>
                </a:hlinkClick>
              </a:rPr>
              <a:t>collegeboard.org/opportunity</a:t>
            </a:r>
            <a:r>
              <a:rPr kumimoji="0" lang="en-US" altLang="zh-CN" sz="1500" b="0" i="0" u="none" strike="noStrike" kern="1200" cap="none" spc="0" normalizeH="0" baseline="0" noProof="1">
                <a:ln>
                  <a:noFill/>
                </a:ln>
                <a:effectLst/>
                <a:uLnTx/>
                <a:uFillTx/>
                <a:latin typeface="Arial"/>
                <a:ea typeface="+mn-lt"/>
                <a:cs typeface="Arial"/>
              </a:rPr>
              <a:t> to find out more about College Board Opportunity Scholarships.</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Wyatt, Financial Assistance Chatbot</a:t>
            </a:r>
            <a:endParaRPr lang="en-US" altLang="zh-CN" sz="1500" b="1"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Connect seniors with Wyatt℠, a FAFSA</a:t>
            </a:r>
            <a:r>
              <a:rPr lang="en-US" altLang="zh-CN" sz="1500" baseline="30000">
                <a:latin typeface="Arial"/>
                <a:ea typeface="+mn-lt"/>
                <a:cs typeface="Arial"/>
              </a:rPr>
              <a:t>®</a:t>
            </a:r>
            <a:r>
              <a:rPr kumimoji="0" lang="en-US" altLang="zh-CN" sz="1500" b="0" i="0" u="none" strike="noStrike" kern="1200" cap="none" spc="0" normalizeH="0" baseline="0" noProof="1">
                <a:ln>
                  <a:noFill/>
                </a:ln>
                <a:effectLst/>
                <a:uLnTx/>
                <a:uFillTx/>
                <a:latin typeface="Arial"/>
                <a:ea typeface="+mn-lt"/>
                <a:cs typeface="Arial"/>
              </a:rPr>
              <a:t> assistance chatbot, at </a:t>
            </a:r>
            <a:r>
              <a:rPr kumimoji="0" lang="en-US" altLang="zh-CN" sz="1500" b="0" i="0" u="sng" strike="noStrike" kern="1200" cap="none" spc="0" normalizeH="0" baseline="0" noProof="1">
                <a:ln>
                  <a:noFill/>
                </a:ln>
                <a:effectLst/>
                <a:uLnTx/>
                <a:uFillTx/>
                <a:latin typeface="Arial"/>
                <a:ea typeface="+mn-lt"/>
                <a:cs typeface="Arial"/>
                <a:hlinkClick r:id="rId7">
                  <a:extLst>
                    <a:ext uri="{A12FA001-AC4F-418D-AE19-62706E023703}">
                      <ahyp:hlinkClr xmlns:ahyp="http://schemas.microsoft.com/office/drawing/2018/hyperlinkcolor" xmlns="" val="tx"/>
                    </a:ext>
                  </a:extLst>
                </a:hlinkClick>
              </a:rPr>
              <a:t>getfafsahelp.org</a:t>
            </a:r>
            <a:r>
              <a:rPr kumimoji="0" lang="en-US" altLang="zh-CN" sz="1500" b="0" i="0" u="none" strike="noStrike" kern="1200" cap="none" spc="0" normalizeH="0" baseline="0" noProof="1">
                <a:ln>
                  <a:noFill/>
                </a:ln>
                <a:effectLst/>
                <a:uLnTx/>
                <a:uFillTx/>
                <a:latin typeface="Arial"/>
                <a:ea typeface="+mn-lt"/>
                <a:cs typeface="Arial"/>
              </a:rPr>
              <a:t>, so they can complete important steps in their college planning journey.</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4CEB434-AB13-694C-AEAD-B4A9BE641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6461" y="1740545"/>
            <a:ext cx="6128238" cy="4085492"/>
          </a:xfrm>
          <a:prstGeom prst="rect">
            <a:avLst/>
          </a:prstGeom>
        </p:spPr>
      </p:pic>
    </p:spTree>
    <p:extLst>
      <p:ext uri="{BB962C8B-B14F-4D97-AF65-F5344CB8AC3E}">
        <p14:creationId xmlns:p14="http://schemas.microsoft.com/office/powerpoint/2010/main" val="817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8363-6002-2A48-8BFA-CD7AC5B67D81}"/>
              </a:ext>
            </a:extLst>
          </p:cNvPr>
          <p:cNvSpPr>
            <a:spLocks noGrp="1"/>
          </p:cNvSpPr>
          <p:nvPr>
            <p:ph type="ctrTitle"/>
          </p:nvPr>
        </p:nvSpPr>
        <p:spPr/>
        <p:txBody>
          <a:bodyPr/>
          <a:lstStyle/>
          <a:p>
            <a:r>
              <a:rPr lang="en-US"/>
              <a:t>Visit AP Central</a:t>
            </a:r>
            <a:r>
              <a:rPr lang="en-US" baseline="30000">
                <a:latin typeface="Roboto Slab" pitchFamily="2" charset="0"/>
                <a:ea typeface="Roboto Slab" pitchFamily="2" charset="0"/>
              </a:rPr>
              <a:t>®</a:t>
            </a:r>
            <a:r>
              <a:rPr lang="en-US"/>
              <a:t> for more information</a:t>
            </a:r>
          </a:p>
        </p:txBody>
      </p:sp>
      <p:sp>
        <p:nvSpPr>
          <p:cNvPr id="6" name="Title 1">
            <a:extLst>
              <a:ext uri="{FF2B5EF4-FFF2-40B4-BE49-F238E27FC236}">
                <a16:creationId xmlns:a16="http://schemas.microsoft.com/office/drawing/2014/main" id="{42D1CE38-EA34-0A4D-8584-0DB83FC3B7F1}"/>
              </a:ext>
            </a:extLst>
          </p:cNvPr>
          <p:cNvSpPr txBox="1">
            <a:spLocks/>
          </p:cNvSpPr>
          <p:nvPr/>
        </p:nvSpPr>
        <p:spPr bwMode="gray">
          <a:xfrm>
            <a:off x="0" y="372300"/>
            <a:ext cx="12191999" cy="413175"/>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Autofit/>
          </a:bodyPr>
          <a:lstStyle>
            <a:lvl1pPr algn="ctr" defTabSz="931678" rtl="0" eaLnBrk="1" latinLnBrk="0" hangingPunct="1">
              <a:spcBef>
                <a:spcPct val="0"/>
              </a:spcBef>
              <a:buNone/>
              <a:defRPr sz="5696" b="0" kern="1200">
                <a:solidFill>
                  <a:schemeClr val="accent2"/>
                </a:solidFill>
                <a:latin typeface="Arial" panose="020B0604020202020204" pitchFamily="34" charset="0"/>
                <a:ea typeface="+mj-ea"/>
                <a:cs typeface="Arial" panose="020B0604020202020204" pitchFamily="34" charset="0"/>
              </a:defRPr>
            </a:lvl1pPr>
          </a:lstStyle>
          <a:p>
            <a:r>
              <a:rPr lang="en-US" sz="3600"/>
              <a:t>Visit AP Central</a:t>
            </a:r>
            <a:r>
              <a:rPr lang="en-US" sz="3600" baseline="30000">
                <a:latin typeface="Roboto Slab" pitchFamily="2" charset="0"/>
                <a:ea typeface="Roboto Slab" pitchFamily="2" charset="0"/>
              </a:rPr>
              <a:t>®</a:t>
            </a:r>
            <a:r>
              <a:rPr lang="en-US" sz="3600"/>
              <a:t> for more information</a:t>
            </a:r>
          </a:p>
        </p:txBody>
      </p:sp>
      <p:sp>
        <p:nvSpPr>
          <p:cNvPr id="7" name="Subtitle 7">
            <a:extLst>
              <a:ext uri="{FF2B5EF4-FFF2-40B4-BE49-F238E27FC236}">
                <a16:creationId xmlns:a16="http://schemas.microsoft.com/office/drawing/2014/main" id="{D475BE48-2BDB-3F4D-8FB9-369D95DF59B1}"/>
              </a:ext>
            </a:extLst>
          </p:cNvPr>
          <p:cNvSpPr txBox="1">
            <a:spLocks/>
          </p:cNvSpPr>
          <p:nvPr/>
        </p:nvSpPr>
        <p:spPr>
          <a:xfrm>
            <a:off x="2200460" y="936688"/>
            <a:ext cx="7791078" cy="534662"/>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buNone/>
            </a:pPr>
            <a:r>
              <a:rPr lang="en-US" sz="1600" b="1" noProof="0">
                <a:solidFill>
                  <a:schemeClr val="accent2"/>
                </a:solidFill>
                <a:ea typeface="Roboto" panose="02000000000000000000" pitchFamily="2" charset="0"/>
              </a:rPr>
              <a:t>We’ll be updating the website with additional details as we have them.</a:t>
            </a:r>
          </a:p>
          <a:p>
            <a:pPr marL="0" indent="0" algn="ctr">
              <a:buNone/>
            </a:pPr>
            <a:endParaRPr lang="en-US" b="1">
              <a:solidFill>
                <a:schemeClr val="accent2"/>
              </a:solidFill>
            </a:endParaRPr>
          </a:p>
        </p:txBody>
      </p:sp>
      <p:sp>
        <p:nvSpPr>
          <p:cNvPr id="3" name="Rectangle 2">
            <a:extLst>
              <a:ext uri="{FF2B5EF4-FFF2-40B4-BE49-F238E27FC236}">
                <a16:creationId xmlns:a16="http://schemas.microsoft.com/office/drawing/2014/main" id="{C54FA31A-5B15-8A4D-9ECA-28FBB0DA4118}"/>
              </a:ext>
            </a:extLst>
          </p:cNvPr>
          <p:cNvSpPr/>
          <p:nvPr/>
        </p:nvSpPr>
        <p:spPr>
          <a:xfrm>
            <a:off x="4753706" y="5671624"/>
            <a:ext cx="2948356" cy="1084578"/>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TextBox 4">
            <a:extLst>
              <a:ext uri="{FF2B5EF4-FFF2-40B4-BE49-F238E27FC236}">
                <a16:creationId xmlns:a16="http://schemas.microsoft.com/office/drawing/2014/main" id="{F6C3710A-7305-4E1D-9E84-EBA10FE3D472}"/>
              </a:ext>
            </a:extLst>
          </p:cNvPr>
          <p:cNvSpPr txBox="1"/>
          <p:nvPr/>
        </p:nvSpPr>
        <p:spPr>
          <a:xfrm>
            <a:off x="1026413" y="6131575"/>
            <a:ext cx="10139172" cy="31226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For more information about 2021 AP Exams</a:t>
            </a:r>
            <a:r>
              <a:rPr kumimoji="0" lang="en-US" sz="2000" b="0" i="0" u="none" strike="noStrike" kern="1200" cap="none" spc="0" normalizeH="0" baseline="0" noProof="0">
                <a:ln>
                  <a:noFill/>
                </a:ln>
                <a:solidFill>
                  <a:schemeClr val="accent2"/>
                </a:solidFill>
                <a:effectLst/>
                <a:uLnTx/>
                <a:uFillTx/>
                <a:latin typeface="Arial" panose="020B0604020202020204" pitchFamily="34" charset="0"/>
                <a:ea typeface="Roboto" panose="02000000000000000000" pitchFamily="2" charset="0"/>
                <a:cs typeface="Arial" panose="020B0604020202020204" pitchFamily="34" charset="0"/>
              </a:rPr>
              <a:t>, please visit </a:t>
            </a:r>
            <a:r>
              <a:rPr lang="en-US" sz="2000" b="1" i="0">
                <a:solidFill>
                  <a:schemeClr val="accent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xmlns="" val="tx"/>
                    </a:ext>
                  </a:extLst>
                </a:hlinkClick>
              </a:rPr>
              <a:t>cb.org/ap2021</a:t>
            </a:r>
            <a:endParaRPr kumimoji="0" lang="en-US" sz="2000" b="1" i="0" u="none" strike="noStrike" kern="1200" cap="none" spc="0" normalizeH="0" baseline="0" noProof="0">
              <a:ln>
                <a:noFill/>
              </a:ln>
              <a:solidFill>
                <a:schemeClr val="accent2"/>
              </a:solidFill>
              <a:effectLst/>
              <a:uLnTx/>
              <a:uFillTx/>
              <a:latin typeface="Arial" panose="020B0604020202020204" pitchFamily="34" charset="0"/>
              <a:ea typeface="Roboto Slab" pitchFamily="2" charset="0"/>
              <a:cs typeface="Arial" panose="020B0604020202020204" pitchFamily="34" charset="0"/>
            </a:endParaRPr>
          </a:p>
        </p:txBody>
      </p:sp>
      <p:pic>
        <p:nvPicPr>
          <p:cNvPr id="4" name="Picture 5" descr="Graphical user interface, text, application&#10;&#10;Description automatically generated">
            <a:extLst>
              <a:ext uri="{FF2B5EF4-FFF2-40B4-BE49-F238E27FC236}">
                <a16:creationId xmlns:a16="http://schemas.microsoft.com/office/drawing/2014/main" id="{403D0410-7B32-4E5B-ACA0-7B3A8048083F}"/>
              </a:ext>
            </a:extLst>
          </p:cNvPr>
          <p:cNvPicPr>
            <a:picLocks noChangeAspect="1"/>
          </p:cNvPicPr>
          <p:nvPr/>
        </p:nvPicPr>
        <p:blipFill>
          <a:blip r:embed="rId3"/>
          <a:stretch>
            <a:fillRect/>
          </a:stretch>
        </p:blipFill>
        <p:spPr>
          <a:xfrm>
            <a:off x="3118055" y="1448842"/>
            <a:ext cx="5955889" cy="4472470"/>
          </a:xfrm>
          <a:prstGeom prst="rect">
            <a:avLst/>
          </a:prstGeom>
          <a:ln>
            <a:solidFill>
              <a:schemeClr val="bg1">
                <a:lumMod val="75000"/>
              </a:schemeClr>
            </a:solidFill>
          </a:ln>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405410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5</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36"/>
              <a:t>Q&amp;A</a:t>
            </a:r>
          </a:p>
        </p:txBody>
      </p:sp>
    </p:spTree>
    <p:extLst>
      <p:ext uri="{BB962C8B-B14F-4D97-AF65-F5344CB8AC3E}">
        <p14:creationId xmlns:p14="http://schemas.microsoft.com/office/powerpoint/2010/main" val="319728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237CFCB-CD6A-43C8-8E42-38C662524031}"/>
              </a:ext>
            </a:extLst>
          </p:cNvPr>
          <p:cNvSpPr>
            <a:spLocks noGrp="1"/>
          </p:cNvSpPr>
          <p:nvPr>
            <p:ph type="ctrTitle"/>
          </p:nvPr>
        </p:nvSpPr>
        <p:spPr>
          <a:xfrm>
            <a:off x="3799258" y="2952883"/>
            <a:ext cx="4556067" cy="589709"/>
          </a:xfrm>
        </p:spPr>
        <p:txBody>
          <a:bodyPr/>
          <a:lstStyle/>
          <a:p>
            <a:r>
              <a:rPr lang="en-US"/>
              <a:t>Thank you.</a:t>
            </a:r>
          </a:p>
        </p:txBody>
      </p:sp>
    </p:spTree>
    <p:extLst>
      <p:ext uri="{BB962C8B-B14F-4D97-AF65-F5344CB8AC3E}">
        <p14:creationId xmlns:p14="http://schemas.microsoft.com/office/powerpoint/2010/main" val="355850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FD39-9DC9-486F-8732-4EE0C63628C3}"/>
              </a:ext>
            </a:extLst>
          </p:cNvPr>
          <p:cNvSpPr>
            <a:spLocks noGrp="1"/>
          </p:cNvSpPr>
          <p:nvPr>
            <p:ph type="title"/>
          </p:nvPr>
        </p:nvSpPr>
        <p:spPr/>
        <p:txBody>
          <a:bodyPr/>
          <a:lstStyle/>
          <a:p>
            <a:r>
              <a:rPr lang="en-US" sz="3400"/>
              <a:t>Overview</a:t>
            </a:r>
            <a:endParaRPr lang="en-US"/>
          </a:p>
        </p:txBody>
      </p:sp>
      <p:sp>
        <p:nvSpPr>
          <p:cNvPr id="3" name="Text Placeholder 2">
            <a:extLst>
              <a:ext uri="{FF2B5EF4-FFF2-40B4-BE49-F238E27FC236}">
                <a16:creationId xmlns:a16="http://schemas.microsoft.com/office/drawing/2014/main" id="{F0162BCA-89AD-4B9F-86E9-90C3865B4D4E}"/>
              </a:ext>
            </a:extLst>
          </p:cNvPr>
          <p:cNvSpPr>
            <a:spLocks noGrp="1"/>
          </p:cNvSpPr>
          <p:nvPr>
            <p:ph type="body" sz="quarter" idx="10"/>
          </p:nvPr>
        </p:nvSpPr>
        <p:spPr>
          <a:xfrm>
            <a:off x="1184030" y="1897632"/>
            <a:ext cx="10708501" cy="4217253"/>
          </a:xfrm>
        </p:spPr>
        <p:txBody>
          <a:bodyPr lIns="0" tIns="0" rIns="0" bIns="0" numCol="2" spcCol="1371600">
            <a:noAutofit/>
          </a:bodyPr>
          <a:lstStyle/>
          <a:p>
            <a:pPr marL="0" indent="0">
              <a:spcBef>
                <a:spcPts val="1800"/>
              </a:spcBef>
              <a:buNone/>
            </a:pPr>
            <a:r>
              <a:rPr lang="en-US" sz="1400">
                <a:latin typeface="Arial"/>
                <a:ea typeface="Aktiv Grotesk"/>
                <a:cs typeface="Aktiv Grotesk"/>
              </a:rPr>
              <a:t>Decisions for 2021 AP</a:t>
            </a:r>
            <a:r>
              <a:rPr lang="en-US" sz="1400" baseline="30000">
                <a:latin typeface="Arial"/>
                <a:ea typeface="Aktiv Grotesk"/>
                <a:cs typeface="Aktiv Grotesk"/>
              </a:rPr>
              <a:t>®</a:t>
            </a:r>
            <a:r>
              <a:rPr lang="en-US" sz="1400">
                <a:latin typeface="Arial"/>
                <a:ea typeface="Aktiv Grotesk"/>
                <a:cs typeface="Aktiv Grotesk"/>
              </a:rPr>
              <a:t> Exams were made to prioritize the health and safety of educators and students while preserving opportunities for motivated students to earn college credit.</a:t>
            </a:r>
          </a:p>
          <a:p>
            <a:pPr marL="0" indent="0">
              <a:spcBef>
                <a:spcPts val="1800"/>
              </a:spcBef>
              <a:buNone/>
            </a:pPr>
            <a:r>
              <a:rPr lang="en-US" sz="1400" b="0" i="0">
                <a:effectLst/>
                <a:latin typeface="Arial"/>
                <a:cs typeface="Arial"/>
              </a:rPr>
              <a:t>The 2021 AP Exams will cover the full course content so that students are accurately placed into higher-level courses where they can succeed when they get to college.</a:t>
            </a:r>
            <a:endParaRPr lang="en-US" altLang="zh-CN" sz="1400">
              <a:latin typeface="Arial"/>
              <a:ea typeface="Aktiv Grotesk"/>
              <a:cs typeface="Arial"/>
            </a:endParaRPr>
          </a:p>
          <a:p>
            <a:pPr marL="0" indent="0">
              <a:spcBef>
                <a:spcPts val="1800"/>
              </a:spcBef>
              <a:buNone/>
            </a:pPr>
            <a:r>
              <a:rPr lang="en-US" altLang="zh-CN" sz="1400">
                <a:latin typeface="Arial"/>
                <a:ea typeface="Aktiv Grotesk"/>
                <a:cs typeface="Aktiv Grotesk"/>
              </a:rPr>
              <a:t>If it’s safe and feasible, we advocate for in-school testing because it maximizes opportunities for students, but we’re providing multiple exam dates for all AP courses and, if safety conditions require it, a backup at-home digital testing option for 25 AP courses.</a:t>
            </a: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800"/>
              </a:spcBef>
              <a:buNone/>
            </a:pPr>
            <a:r>
              <a:rPr lang="en-US" sz="1400">
                <a:latin typeface="Arial"/>
                <a:ea typeface="Aktiv Grotesk"/>
                <a:cs typeface="Aktiv Grotesk"/>
              </a:rPr>
              <a:t>Schools have a variety of testing options, with 3 administration windows, that reflect the unique characteristics of each exam and the preferences we've heard from AP teachers, coordinators, and school leaders.</a:t>
            </a:r>
          </a:p>
          <a:p>
            <a:pPr marL="0" indent="0">
              <a:spcBef>
                <a:spcPts val="1800"/>
              </a:spcBef>
              <a:buNone/>
            </a:pPr>
            <a:r>
              <a:rPr lang="en-US" sz="1400">
                <a:latin typeface="Arial"/>
                <a:ea typeface="Aktiv Grotesk"/>
                <a:cs typeface="Aktiv Grotesk"/>
              </a:rPr>
              <a:t>Digital exams are available for 25 AP courses, and they can be administered in school or authorized for at-home testing, if in-school testing isn't possible.</a:t>
            </a:r>
          </a:p>
          <a:p>
            <a:pPr marL="0" indent="0">
              <a:spcBef>
                <a:spcPts val="1800"/>
              </a:spcBef>
              <a:buNone/>
            </a:pPr>
            <a:r>
              <a:rPr lang="en-US" sz="1400">
                <a:latin typeface="Arial"/>
                <a:ea typeface="Aktiv Grotesk"/>
                <a:cs typeface="Aktiv Grotesk"/>
              </a:rPr>
              <a:t>Schools don’t need to pick just one of the testing windows or modes. AP coordinators can authorize a mix of at-home and in-person exams and mix testing dates, as needed.</a:t>
            </a:r>
          </a:p>
          <a:p>
            <a:pPr marL="0" indent="0">
              <a:spcBef>
                <a:spcPts val="2000"/>
              </a:spcBef>
              <a:buNone/>
            </a:pPr>
            <a:r>
              <a:rPr lang="en-US" sz="1400">
                <a:latin typeface="Arial"/>
                <a:ea typeface="Aktiv Grotesk"/>
                <a:cs typeface="Aktiv Grotesk"/>
              </a:rPr>
              <a:t>All cancellation fees are waived to give students utmost flexibility.</a:t>
            </a:r>
          </a:p>
          <a:p>
            <a:pPr marL="0" indent="0">
              <a:spcBef>
                <a:spcPts val="2000"/>
              </a:spcBef>
              <a:buNone/>
            </a:pPr>
            <a:r>
              <a:rPr lang="en-US" sz="1400">
                <a:latin typeface="Arial"/>
                <a:ea typeface="Aktiv Grotesk"/>
                <a:cs typeface="Aktiv Grotesk"/>
              </a:rPr>
              <a:t>Free, live review sessions can help students review course content and skills while free, on-demand resources on AP Classroom can help students practice skills before exams.</a:t>
            </a:r>
          </a:p>
          <a:p>
            <a:pPr marL="0" indent="0">
              <a:spcBef>
                <a:spcPts val="2000"/>
              </a:spcBef>
              <a:buNone/>
            </a:pPr>
            <a:endParaRPr lang="en-US" sz="1400" b="1">
              <a:solidFill>
                <a:schemeClr val="accent3"/>
              </a:solidFill>
              <a:ea typeface="Aktiv Grotesk"/>
              <a:cs typeface="Aktiv Grotesk"/>
            </a:endParaRPr>
          </a:p>
        </p:txBody>
      </p:sp>
      <p:sp>
        <p:nvSpPr>
          <p:cNvPr id="4" name="Subtitle 3">
            <a:extLst>
              <a:ext uri="{FF2B5EF4-FFF2-40B4-BE49-F238E27FC236}">
                <a16:creationId xmlns:a16="http://schemas.microsoft.com/office/drawing/2014/main" id="{7711FC53-6846-4AB7-812D-157BE8BD0FA0}"/>
              </a:ext>
            </a:extLst>
          </p:cNvPr>
          <p:cNvSpPr>
            <a:spLocks noGrp="1"/>
          </p:cNvSpPr>
          <p:nvPr>
            <p:ph type="subTitle" idx="1"/>
          </p:nvPr>
        </p:nvSpPr>
        <p:spPr>
          <a:xfrm>
            <a:off x="356461" y="1074107"/>
            <a:ext cx="6511242" cy="534662"/>
          </a:xfrm>
        </p:spPr>
        <p:txBody>
          <a:bodyPr/>
          <a:lstStyle/>
          <a:p>
            <a:r>
              <a:rPr lang="en-US" sz="1700">
                <a:ea typeface="+mn-lt"/>
                <a:cs typeface="+mn-lt"/>
              </a:rPr>
              <a:t>About the 2021 AP Exams</a:t>
            </a:r>
          </a:p>
          <a:p>
            <a:endParaRPr lang="en-US" sz="1700" b="0">
              <a:ea typeface="+mn-lt"/>
              <a:cs typeface="+mn-lt"/>
            </a:endParaRPr>
          </a:p>
        </p:txBody>
      </p:sp>
      <p:pic>
        <p:nvPicPr>
          <p:cNvPr id="8" name="Picture 7">
            <a:extLst>
              <a:ext uri="{FF2B5EF4-FFF2-40B4-BE49-F238E27FC236}">
                <a16:creationId xmlns:a16="http://schemas.microsoft.com/office/drawing/2014/main" id="{BA982F89-2965-8146-BAD1-AB02E0C63E1A}"/>
              </a:ext>
            </a:extLst>
          </p:cNvPr>
          <p:cNvPicPr>
            <a:picLocks noChangeAspect="1"/>
          </p:cNvPicPr>
          <p:nvPr/>
        </p:nvPicPr>
        <p:blipFill>
          <a:blip r:embed="rId3"/>
          <a:stretch>
            <a:fillRect/>
          </a:stretch>
        </p:blipFill>
        <p:spPr>
          <a:xfrm>
            <a:off x="356461" y="2885947"/>
            <a:ext cx="685800" cy="685800"/>
          </a:xfrm>
          <a:prstGeom prst="rect">
            <a:avLst/>
          </a:prstGeom>
        </p:spPr>
      </p:pic>
      <p:pic>
        <p:nvPicPr>
          <p:cNvPr id="11" name="Picture 10">
            <a:extLst>
              <a:ext uri="{FF2B5EF4-FFF2-40B4-BE49-F238E27FC236}">
                <a16:creationId xmlns:a16="http://schemas.microsoft.com/office/drawing/2014/main" id="{4B88AE01-36E9-404A-BE78-437B94A7FFF9}"/>
              </a:ext>
            </a:extLst>
          </p:cNvPr>
          <p:cNvPicPr>
            <a:picLocks noChangeAspect="1"/>
          </p:cNvPicPr>
          <p:nvPr/>
        </p:nvPicPr>
        <p:blipFill>
          <a:blip r:embed="rId4"/>
          <a:stretch>
            <a:fillRect/>
          </a:stretch>
        </p:blipFill>
        <p:spPr>
          <a:xfrm>
            <a:off x="356461" y="3781974"/>
            <a:ext cx="685800" cy="685800"/>
          </a:xfrm>
          <a:prstGeom prst="rect">
            <a:avLst/>
          </a:prstGeom>
        </p:spPr>
      </p:pic>
      <p:pic>
        <p:nvPicPr>
          <p:cNvPr id="12" name="Picture 11">
            <a:extLst>
              <a:ext uri="{FF2B5EF4-FFF2-40B4-BE49-F238E27FC236}">
                <a16:creationId xmlns:a16="http://schemas.microsoft.com/office/drawing/2014/main" id="{5B32876F-E350-4849-9928-EB84227B6F06}"/>
              </a:ext>
            </a:extLst>
          </p:cNvPr>
          <p:cNvPicPr>
            <a:picLocks noChangeAspect="1"/>
          </p:cNvPicPr>
          <p:nvPr/>
        </p:nvPicPr>
        <p:blipFill>
          <a:blip r:embed="rId5"/>
          <a:stretch>
            <a:fillRect/>
          </a:stretch>
        </p:blipFill>
        <p:spPr>
          <a:xfrm>
            <a:off x="356461" y="1897633"/>
            <a:ext cx="685800" cy="685800"/>
          </a:xfrm>
          <a:prstGeom prst="rect">
            <a:avLst/>
          </a:prstGeom>
        </p:spPr>
      </p:pic>
      <p:pic>
        <p:nvPicPr>
          <p:cNvPr id="13" name="Picture 12">
            <a:extLst>
              <a:ext uri="{FF2B5EF4-FFF2-40B4-BE49-F238E27FC236}">
                <a16:creationId xmlns:a16="http://schemas.microsoft.com/office/drawing/2014/main" id="{E3124683-718A-184F-81DB-F33B8E565F2D}"/>
              </a:ext>
            </a:extLst>
          </p:cNvPr>
          <p:cNvPicPr>
            <a:picLocks noChangeAspect="1"/>
          </p:cNvPicPr>
          <p:nvPr/>
        </p:nvPicPr>
        <p:blipFill>
          <a:blip r:embed="rId6"/>
          <a:stretch>
            <a:fillRect/>
          </a:stretch>
        </p:blipFill>
        <p:spPr>
          <a:xfrm>
            <a:off x="6350114" y="1897632"/>
            <a:ext cx="685800" cy="685800"/>
          </a:xfrm>
          <a:prstGeom prst="rect">
            <a:avLst/>
          </a:prstGeom>
        </p:spPr>
      </p:pic>
      <p:pic>
        <p:nvPicPr>
          <p:cNvPr id="14" name="Picture 13">
            <a:extLst>
              <a:ext uri="{FF2B5EF4-FFF2-40B4-BE49-F238E27FC236}">
                <a16:creationId xmlns:a16="http://schemas.microsoft.com/office/drawing/2014/main" id="{CFE5D38F-DCDA-FC40-B606-29A6D8AE8972}"/>
              </a:ext>
            </a:extLst>
          </p:cNvPr>
          <p:cNvPicPr>
            <a:picLocks noChangeAspect="1"/>
          </p:cNvPicPr>
          <p:nvPr/>
        </p:nvPicPr>
        <p:blipFill>
          <a:blip r:embed="rId7"/>
          <a:stretch>
            <a:fillRect/>
          </a:stretch>
        </p:blipFill>
        <p:spPr>
          <a:xfrm>
            <a:off x="6347235" y="4656753"/>
            <a:ext cx="685800" cy="685800"/>
          </a:xfrm>
          <a:prstGeom prst="rect">
            <a:avLst/>
          </a:prstGeom>
        </p:spPr>
      </p:pic>
      <p:sp>
        <p:nvSpPr>
          <p:cNvPr id="5" name="TextBox 4">
            <a:extLst>
              <a:ext uri="{FF2B5EF4-FFF2-40B4-BE49-F238E27FC236}">
                <a16:creationId xmlns:a16="http://schemas.microsoft.com/office/drawing/2014/main" id="{15752668-A8AE-AC4D-8A38-1831684F2592}"/>
              </a:ext>
            </a:extLst>
          </p:cNvPr>
          <p:cNvSpPr txBox="1"/>
          <p:nvPr/>
        </p:nvSpPr>
        <p:spPr>
          <a:xfrm>
            <a:off x="356461" y="1506374"/>
            <a:ext cx="5642558" cy="303536"/>
          </a:xfrm>
          <a:prstGeom prst="rect">
            <a:avLst/>
          </a:prstGeom>
          <a:noFill/>
        </p:spPr>
        <p:txBody>
          <a:bodyPr wrap="square" lIns="36000" tIns="36000" rIns="36000" bIns="36000" rtlCol="0">
            <a:spAutoFit/>
          </a:bodyPr>
          <a:lstStyle/>
          <a:p>
            <a:r>
              <a:rPr lang="en-US" sz="1500" b="1" u="sng">
                <a:latin typeface="Arial" panose="020B0604020202020204" pitchFamily="34" charset="0"/>
                <a:cs typeface="Arial" panose="020B0604020202020204" pitchFamily="34" charset="0"/>
              </a:rPr>
              <a:t>Guiding Principles</a:t>
            </a:r>
          </a:p>
        </p:txBody>
      </p:sp>
      <p:sp>
        <p:nvSpPr>
          <p:cNvPr id="15" name="TextBox 14">
            <a:extLst>
              <a:ext uri="{FF2B5EF4-FFF2-40B4-BE49-F238E27FC236}">
                <a16:creationId xmlns:a16="http://schemas.microsoft.com/office/drawing/2014/main" id="{280C1DB7-AE11-714F-A3F9-DFFA10BB33EC}"/>
              </a:ext>
            </a:extLst>
          </p:cNvPr>
          <p:cNvSpPr txBox="1"/>
          <p:nvPr/>
        </p:nvSpPr>
        <p:spPr>
          <a:xfrm>
            <a:off x="6336323" y="1506374"/>
            <a:ext cx="5556208" cy="303536"/>
          </a:xfrm>
          <a:prstGeom prst="rect">
            <a:avLst/>
          </a:prstGeom>
          <a:noFill/>
        </p:spPr>
        <p:txBody>
          <a:bodyPr wrap="square" lIns="36000" tIns="36000" rIns="36000" bIns="36000" rtlCol="0">
            <a:spAutoFit/>
          </a:bodyPr>
          <a:lstStyle/>
          <a:p>
            <a:r>
              <a:rPr lang="en-US" sz="1500" b="1" u="sng">
                <a:latin typeface="Arial" panose="020B0604020202020204" pitchFamily="34" charset="0"/>
                <a:cs typeface="Arial" panose="020B0604020202020204" pitchFamily="34" charset="0"/>
              </a:rPr>
              <a:t>Key Features</a:t>
            </a:r>
          </a:p>
        </p:txBody>
      </p:sp>
      <p:pic>
        <p:nvPicPr>
          <p:cNvPr id="6" name="Picture 5">
            <a:extLst>
              <a:ext uri="{FF2B5EF4-FFF2-40B4-BE49-F238E27FC236}">
                <a16:creationId xmlns:a16="http://schemas.microsoft.com/office/drawing/2014/main" id="{D7BE2256-6946-4443-9B4E-32D20DB3427E}"/>
              </a:ext>
            </a:extLst>
          </p:cNvPr>
          <p:cNvPicPr>
            <a:picLocks noChangeAspect="1"/>
          </p:cNvPicPr>
          <p:nvPr/>
        </p:nvPicPr>
        <p:blipFill>
          <a:blip r:embed="rId8"/>
          <a:stretch>
            <a:fillRect/>
          </a:stretch>
        </p:blipFill>
        <p:spPr>
          <a:xfrm>
            <a:off x="6350114" y="3781974"/>
            <a:ext cx="685800" cy="685800"/>
          </a:xfrm>
          <a:prstGeom prst="rect">
            <a:avLst/>
          </a:prstGeom>
        </p:spPr>
      </p:pic>
      <p:grpSp>
        <p:nvGrpSpPr>
          <p:cNvPr id="16" name="Group 15">
            <a:extLst>
              <a:ext uri="{FF2B5EF4-FFF2-40B4-BE49-F238E27FC236}">
                <a16:creationId xmlns:a16="http://schemas.microsoft.com/office/drawing/2014/main" id="{CD1EC68F-24F6-480B-B5E3-E996775B8ABE}"/>
              </a:ext>
            </a:extLst>
          </p:cNvPr>
          <p:cNvGrpSpPr/>
          <p:nvPr/>
        </p:nvGrpSpPr>
        <p:grpSpPr>
          <a:xfrm>
            <a:off x="6333587" y="2885947"/>
            <a:ext cx="685800" cy="685800"/>
            <a:chOff x="4708477" y="6334142"/>
            <a:chExt cx="734256" cy="731520"/>
          </a:xfrm>
        </p:grpSpPr>
        <p:sp>
          <p:nvSpPr>
            <p:cNvPr id="17" name="Oval 16">
              <a:extLst>
                <a:ext uri="{FF2B5EF4-FFF2-40B4-BE49-F238E27FC236}">
                  <a16:creationId xmlns:a16="http://schemas.microsoft.com/office/drawing/2014/main" id="{B54ADA0E-D7B1-4113-B7D1-EFDABD34D104}"/>
                </a:ext>
              </a:extLst>
            </p:cNvPr>
            <p:cNvSpPr/>
            <p:nvPr/>
          </p:nvSpPr>
          <p:spPr>
            <a:xfrm>
              <a:off x="4708477" y="6334142"/>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18" name="Picture 17">
              <a:extLst>
                <a:ext uri="{FF2B5EF4-FFF2-40B4-BE49-F238E27FC236}">
                  <a16:creationId xmlns:a16="http://schemas.microsoft.com/office/drawing/2014/main" id="{DA53E769-D044-4007-859A-6D008CA0B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1213" y="6334142"/>
              <a:ext cx="731520" cy="731520"/>
            </a:xfrm>
            <a:prstGeom prst="rect">
              <a:avLst/>
            </a:prstGeom>
          </p:spPr>
        </p:pic>
      </p:grpSp>
      <p:pic>
        <p:nvPicPr>
          <p:cNvPr id="19" name="Picture 18">
            <a:extLst>
              <a:ext uri="{FF2B5EF4-FFF2-40B4-BE49-F238E27FC236}">
                <a16:creationId xmlns:a16="http://schemas.microsoft.com/office/drawing/2014/main" id="{B6755A56-3F58-44DF-9308-C0759D7B89F3}"/>
              </a:ext>
            </a:extLst>
          </p:cNvPr>
          <p:cNvPicPr>
            <a:picLocks noChangeAspect="1"/>
          </p:cNvPicPr>
          <p:nvPr/>
        </p:nvPicPr>
        <p:blipFill>
          <a:blip r:embed="rId10"/>
          <a:stretch>
            <a:fillRect/>
          </a:stretch>
        </p:blipFill>
        <p:spPr>
          <a:xfrm>
            <a:off x="6350114" y="5445055"/>
            <a:ext cx="685800" cy="685800"/>
          </a:xfrm>
          <a:prstGeom prst="rect">
            <a:avLst/>
          </a:prstGeom>
        </p:spPr>
      </p:pic>
    </p:spTree>
    <p:extLst>
      <p:ext uri="{BB962C8B-B14F-4D97-AF65-F5344CB8AC3E}">
        <p14:creationId xmlns:p14="http://schemas.microsoft.com/office/powerpoint/2010/main" val="36357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42EC0D-975D-4922-9068-D1A205CFD406}"/>
              </a:ext>
            </a:extLst>
          </p:cNvPr>
          <p:cNvSpPr>
            <a:spLocks noGrp="1"/>
          </p:cNvSpPr>
          <p:nvPr>
            <p:ph type="title"/>
          </p:nvPr>
        </p:nvSpPr>
        <p:spPr>
          <a:xfrm>
            <a:off x="356461" y="538394"/>
            <a:ext cx="10070665" cy="413175"/>
          </a:xfrm>
        </p:spPr>
        <p:txBody>
          <a:bodyPr/>
          <a:lstStyle/>
          <a:p>
            <a:r>
              <a:rPr lang="en-US" sz="3400">
                <a:latin typeface="Arial"/>
                <a:cs typeface="Arial"/>
              </a:rPr>
              <a:t>Mix and Match Among 3 Testing Windows</a:t>
            </a:r>
          </a:p>
        </p:txBody>
      </p:sp>
      <p:sp>
        <p:nvSpPr>
          <p:cNvPr id="10" name="Subtitle 3">
            <a:extLst>
              <a:ext uri="{FF2B5EF4-FFF2-40B4-BE49-F238E27FC236}">
                <a16:creationId xmlns:a16="http://schemas.microsoft.com/office/drawing/2014/main" id="{7EE36901-E3F0-4764-A862-6A50EC52C4F0}"/>
              </a:ext>
            </a:extLst>
          </p:cNvPr>
          <p:cNvSpPr>
            <a:spLocks noGrp="1"/>
          </p:cNvSpPr>
          <p:nvPr>
            <p:ph type="subTitle" idx="1"/>
          </p:nvPr>
        </p:nvSpPr>
        <p:spPr>
          <a:xfrm>
            <a:off x="356460" y="1078726"/>
            <a:ext cx="8733751" cy="534662"/>
          </a:xfrm>
        </p:spPr>
        <p:txBody>
          <a:bodyPr/>
          <a:lstStyle/>
          <a:p>
            <a:r>
              <a:rPr lang="en-US" altLang="zh-CN" sz="1700">
                <a:latin typeface="Arial"/>
                <a:cs typeface="Arial"/>
              </a:rPr>
              <a:t>Schools can choose to offer AP Exams at a time that’s right for individual students.</a:t>
            </a:r>
            <a:endParaRPr lang="en-US" sz="1700">
              <a:latin typeface="Arial"/>
              <a:cs typeface="Arial"/>
            </a:endParaRPr>
          </a:p>
        </p:txBody>
      </p:sp>
      <p:graphicFrame>
        <p:nvGraphicFramePr>
          <p:cNvPr id="6" name="Table 6">
            <a:extLst>
              <a:ext uri="{FF2B5EF4-FFF2-40B4-BE49-F238E27FC236}">
                <a16:creationId xmlns:a16="http://schemas.microsoft.com/office/drawing/2014/main" id="{F7227B30-0F68-8847-8741-DF8373628D86}"/>
              </a:ext>
            </a:extLst>
          </p:cNvPr>
          <p:cNvGraphicFramePr>
            <a:graphicFrameLocks noGrp="1"/>
          </p:cNvGraphicFramePr>
          <p:nvPr>
            <p:extLst>
              <p:ext uri="{D42A27DB-BD31-4B8C-83A1-F6EECF244321}">
                <p14:modId xmlns:p14="http://schemas.microsoft.com/office/powerpoint/2010/main" val="1448844447"/>
              </p:ext>
            </p:extLst>
          </p:nvPr>
        </p:nvGraphicFramePr>
        <p:xfrm>
          <a:off x="356461" y="1613388"/>
          <a:ext cx="5558567" cy="4329819"/>
        </p:xfrm>
        <a:graphic>
          <a:graphicData uri="http://schemas.openxmlformats.org/drawingml/2006/table">
            <a:tbl>
              <a:tblPr firstRow="1" bandRow="1">
                <a:tableStyleId>{5C22544A-7EE6-4342-B048-85BDC9FD1C3A}</a:tableStyleId>
              </a:tblPr>
              <a:tblGrid>
                <a:gridCol w="794081">
                  <a:extLst>
                    <a:ext uri="{9D8B030D-6E8A-4147-A177-3AD203B41FA5}">
                      <a16:colId xmlns:a16="http://schemas.microsoft.com/office/drawing/2014/main" val="3247308129"/>
                    </a:ext>
                  </a:extLst>
                </a:gridCol>
                <a:gridCol w="794081">
                  <a:extLst>
                    <a:ext uri="{9D8B030D-6E8A-4147-A177-3AD203B41FA5}">
                      <a16:colId xmlns:a16="http://schemas.microsoft.com/office/drawing/2014/main" val="1733084734"/>
                    </a:ext>
                  </a:extLst>
                </a:gridCol>
                <a:gridCol w="794081">
                  <a:extLst>
                    <a:ext uri="{9D8B030D-6E8A-4147-A177-3AD203B41FA5}">
                      <a16:colId xmlns:a16="http://schemas.microsoft.com/office/drawing/2014/main" val="3427294081"/>
                    </a:ext>
                  </a:extLst>
                </a:gridCol>
                <a:gridCol w="794081">
                  <a:extLst>
                    <a:ext uri="{9D8B030D-6E8A-4147-A177-3AD203B41FA5}">
                      <a16:colId xmlns:a16="http://schemas.microsoft.com/office/drawing/2014/main" val="1418095269"/>
                    </a:ext>
                  </a:extLst>
                </a:gridCol>
                <a:gridCol w="794081">
                  <a:extLst>
                    <a:ext uri="{9D8B030D-6E8A-4147-A177-3AD203B41FA5}">
                      <a16:colId xmlns:a16="http://schemas.microsoft.com/office/drawing/2014/main" val="1855362094"/>
                    </a:ext>
                  </a:extLst>
                </a:gridCol>
                <a:gridCol w="794081">
                  <a:extLst>
                    <a:ext uri="{9D8B030D-6E8A-4147-A177-3AD203B41FA5}">
                      <a16:colId xmlns:a16="http://schemas.microsoft.com/office/drawing/2014/main" val="1575072078"/>
                    </a:ext>
                  </a:extLst>
                </a:gridCol>
                <a:gridCol w="794081">
                  <a:extLst>
                    <a:ext uri="{9D8B030D-6E8A-4147-A177-3AD203B41FA5}">
                      <a16:colId xmlns:a16="http://schemas.microsoft.com/office/drawing/2014/main" val="3646417219"/>
                    </a:ext>
                  </a:extLst>
                </a:gridCol>
              </a:tblGrid>
              <a:tr h="331660">
                <a:tc gridSpan="7">
                  <a:txBody>
                    <a:bodyPr/>
                    <a:lstStyle/>
                    <a:p>
                      <a:pPr algn="ctr"/>
                      <a:r>
                        <a:rPr lang="en-US" sz="1400">
                          <a:solidFill>
                            <a:schemeClr val="tx2"/>
                          </a:solidFill>
                          <a:latin typeface="Arial" panose="020B0604020202020204" pitchFamily="34" charset="0"/>
                          <a:cs typeface="Arial" panose="020B0604020202020204" pitchFamily="34" charset="0"/>
                        </a:rPr>
                        <a:t>MAY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16855">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0">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647568">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b="1">
                          <a:solidFill>
                            <a:sysClr val="windowText" lastClr="000000"/>
                          </a:solidFill>
                          <a:latin typeface="Arial" panose="020B0604020202020204" pitchFamily="34" charset="0"/>
                          <a:cs typeface="Arial" panose="020B0604020202020204" pitchFamily="34" charset="0"/>
                        </a:rPr>
                        <a:t>7</a:t>
                      </a: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677858">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13</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16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20</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691918316"/>
                  </a:ext>
                </a:extLst>
              </a:tr>
            </a:tbl>
          </a:graphicData>
        </a:graphic>
      </p:graphicFrame>
      <p:graphicFrame>
        <p:nvGraphicFramePr>
          <p:cNvPr id="12" name="Table 6">
            <a:extLst>
              <a:ext uri="{FF2B5EF4-FFF2-40B4-BE49-F238E27FC236}">
                <a16:creationId xmlns:a16="http://schemas.microsoft.com/office/drawing/2014/main" id="{FC030109-6E1A-6B41-A80E-13F4B5FA532C}"/>
              </a:ext>
            </a:extLst>
          </p:cNvPr>
          <p:cNvGraphicFramePr>
            <a:graphicFrameLocks noGrp="1"/>
          </p:cNvGraphicFramePr>
          <p:nvPr>
            <p:extLst>
              <p:ext uri="{D42A27DB-BD31-4B8C-83A1-F6EECF244321}">
                <p14:modId xmlns:p14="http://schemas.microsoft.com/office/powerpoint/2010/main" val="849532793"/>
              </p:ext>
            </p:extLst>
          </p:nvPr>
        </p:nvGraphicFramePr>
        <p:xfrm>
          <a:off x="6231454" y="1613388"/>
          <a:ext cx="5558567" cy="4329819"/>
        </p:xfrm>
        <a:graphic>
          <a:graphicData uri="http://schemas.openxmlformats.org/drawingml/2006/table">
            <a:tbl>
              <a:tblPr firstRow="1" bandRow="1">
                <a:tableStyleId>{5C22544A-7EE6-4342-B048-85BDC9FD1C3A}</a:tableStyleId>
              </a:tblPr>
              <a:tblGrid>
                <a:gridCol w="794081">
                  <a:extLst>
                    <a:ext uri="{9D8B030D-6E8A-4147-A177-3AD203B41FA5}">
                      <a16:colId xmlns:a16="http://schemas.microsoft.com/office/drawing/2014/main" val="3247308129"/>
                    </a:ext>
                  </a:extLst>
                </a:gridCol>
                <a:gridCol w="794081">
                  <a:extLst>
                    <a:ext uri="{9D8B030D-6E8A-4147-A177-3AD203B41FA5}">
                      <a16:colId xmlns:a16="http://schemas.microsoft.com/office/drawing/2014/main" val="1733084734"/>
                    </a:ext>
                  </a:extLst>
                </a:gridCol>
                <a:gridCol w="794081">
                  <a:extLst>
                    <a:ext uri="{9D8B030D-6E8A-4147-A177-3AD203B41FA5}">
                      <a16:colId xmlns:a16="http://schemas.microsoft.com/office/drawing/2014/main" val="3427294081"/>
                    </a:ext>
                  </a:extLst>
                </a:gridCol>
                <a:gridCol w="794081">
                  <a:extLst>
                    <a:ext uri="{9D8B030D-6E8A-4147-A177-3AD203B41FA5}">
                      <a16:colId xmlns:a16="http://schemas.microsoft.com/office/drawing/2014/main" val="1418095269"/>
                    </a:ext>
                  </a:extLst>
                </a:gridCol>
                <a:gridCol w="794081">
                  <a:extLst>
                    <a:ext uri="{9D8B030D-6E8A-4147-A177-3AD203B41FA5}">
                      <a16:colId xmlns:a16="http://schemas.microsoft.com/office/drawing/2014/main" val="1855362094"/>
                    </a:ext>
                  </a:extLst>
                </a:gridCol>
                <a:gridCol w="794081">
                  <a:extLst>
                    <a:ext uri="{9D8B030D-6E8A-4147-A177-3AD203B41FA5}">
                      <a16:colId xmlns:a16="http://schemas.microsoft.com/office/drawing/2014/main" val="1575072078"/>
                    </a:ext>
                  </a:extLst>
                </a:gridCol>
                <a:gridCol w="794081">
                  <a:extLst>
                    <a:ext uri="{9D8B030D-6E8A-4147-A177-3AD203B41FA5}">
                      <a16:colId xmlns:a16="http://schemas.microsoft.com/office/drawing/2014/main" val="3646417219"/>
                    </a:ext>
                  </a:extLst>
                </a:gridCol>
              </a:tblGrid>
              <a:tr h="331660">
                <a:tc gridSpan="7">
                  <a:txBody>
                    <a:bodyPr/>
                    <a:lstStyle/>
                    <a:p>
                      <a:pPr algn="ctr"/>
                      <a:r>
                        <a:rPr lang="en-US" sz="1400">
                          <a:solidFill>
                            <a:schemeClr val="tx2"/>
                          </a:solidFill>
                          <a:latin typeface="Arial" panose="020B0604020202020204" pitchFamily="34" charset="0"/>
                          <a:cs typeface="Arial" panose="020B0604020202020204" pitchFamily="34" charset="0"/>
                        </a:rPr>
                        <a:t>JUNE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16855">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0">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647568">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endParaRPr lang="en-US" sz="1100" b="1">
                        <a:solidFill>
                          <a:sysClr val="windowText" lastClr="000000"/>
                        </a:solidFill>
                        <a:latin typeface="Arial" panose="020B0604020202020204" pitchFamily="34" charset="0"/>
                        <a:cs typeface="Arial" panose="020B0604020202020204" pitchFamily="34" charset="0"/>
                      </a:endParaRP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677858">
                <a:tc>
                  <a:txBody>
                    <a:bodyPr/>
                    <a:lstStyle/>
                    <a:p>
                      <a:r>
                        <a:rPr lang="en-US" sz="1100">
                          <a:solidFill>
                            <a:sysClr val="windowText" lastClr="000000"/>
                          </a:solidFill>
                          <a:latin typeface="Arial" panose="020B0604020202020204" pitchFamily="34" charset="0"/>
                          <a:cs typeface="Arial" panose="020B0604020202020204" pitchFamily="34" charset="0"/>
                        </a:rPr>
                        <a:t>13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16</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616591">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177064173"/>
                  </a:ext>
                </a:extLst>
              </a:tr>
            </a:tbl>
          </a:graphicData>
        </a:graphic>
      </p:graphicFrame>
      <p:sp>
        <p:nvSpPr>
          <p:cNvPr id="13" name="TextBox 12">
            <a:extLst>
              <a:ext uri="{FF2B5EF4-FFF2-40B4-BE49-F238E27FC236}">
                <a16:creationId xmlns:a16="http://schemas.microsoft.com/office/drawing/2014/main" id="{60004FA5-DD02-4E45-A3E2-A93422B507D1}"/>
              </a:ext>
            </a:extLst>
          </p:cNvPr>
          <p:cNvSpPr txBox="1"/>
          <p:nvPr/>
        </p:nvSpPr>
        <p:spPr>
          <a:xfrm>
            <a:off x="1209143" y="3157538"/>
            <a:ext cx="3862919"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4" name="TextBox 13">
            <a:extLst>
              <a:ext uri="{FF2B5EF4-FFF2-40B4-BE49-F238E27FC236}">
                <a16:creationId xmlns:a16="http://schemas.microsoft.com/office/drawing/2014/main" id="{5AFB3D9F-F4E2-6949-9DA6-94FADC63906A}"/>
              </a:ext>
            </a:extLst>
          </p:cNvPr>
          <p:cNvSpPr txBox="1"/>
          <p:nvPr/>
        </p:nvSpPr>
        <p:spPr>
          <a:xfrm>
            <a:off x="1209143" y="3805495"/>
            <a:ext cx="22912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5" name="TextBox 14">
            <a:extLst>
              <a:ext uri="{FF2B5EF4-FFF2-40B4-BE49-F238E27FC236}">
                <a16:creationId xmlns:a16="http://schemas.microsoft.com/office/drawing/2014/main" id="{443687AC-1BE7-3248-A1D3-82B9B9B1E66F}"/>
              </a:ext>
            </a:extLst>
          </p:cNvPr>
          <p:cNvSpPr txBox="1"/>
          <p:nvPr/>
        </p:nvSpPr>
        <p:spPr>
          <a:xfrm>
            <a:off x="1209143" y="4413600"/>
            <a:ext cx="6910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6" name="TextBox 15">
            <a:extLst>
              <a:ext uri="{FF2B5EF4-FFF2-40B4-BE49-F238E27FC236}">
                <a16:creationId xmlns:a16="http://schemas.microsoft.com/office/drawing/2014/main" id="{7750C8CB-68FD-4E4E-804E-2FC3D131A3F4}"/>
              </a:ext>
            </a:extLst>
          </p:cNvPr>
          <p:cNvSpPr txBox="1"/>
          <p:nvPr/>
        </p:nvSpPr>
        <p:spPr>
          <a:xfrm>
            <a:off x="4380967" y="3805495"/>
            <a:ext cx="6910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7" name="TextBox 16">
            <a:extLst>
              <a:ext uri="{FF2B5EF4-FFF2-40B4-BE49-F238E27FC236}">
                <a16:creationId xmlns:a16="http://schemas.microsoft.com/office/drawing/2014/main" id="{76042CD5-C7C0-9946-A356-6C8BD00D8134}"/>
              </a:ext>
            </a:extLst>
          </p:cNvPr>
          <p:cNvSpPr txBox="1"/>
          <p:nvPr/>
        </p:nvSpPr>
        <p:spPr>
          <a:xfrm>
            <a:off x="1976173" y="4413600"/>
            <a:ext cx="3095889"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a:t>
            </a:r>
          </a:p>
        </p:txBody>
      </p:sp>
      <p:sp>
        <p:nvSpPr>
          <p:cNvPr id="18" name="TextBox 17">
            <a:extLst>
              <a:ext uri="{FF2B5EF4-FFF2-40B4-BE49-F238E27FC236}">
                <a16:creationId xmlns:a16="http://schemas.microsoft.com/office/drawing/2014/main" id="{7FF83CA0-522D-544B-A6E0-E79E83F8759B}"/>
              </a:ext>
            </a:extLst>
          </p:cNvPr>
          <p:cNvSpPr txBox="1"/>
          <p:nvPr/>
        </p:nvSpPr>
        <p:spPr>
          <a:xfrm>
            <a:off x="1209143" y="5044023"/>
            <a:ext cx="3862919"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a:t>
            </a:r>
          </a:p>
        </p:txBody>
      </p:sp>
      <p:sp>
        <p:nvSpPr>
          <p:cNvPr id="19" name="TextBox 18">
            <a:extLst>
              <a:ext uri="{FF2B5EF4-FFF2-40B4-BE49-F238E27FC236}">
                <a16:creationId xmlns:a16="http://schemas.microsoft.com/office/drawing/2014/main" id="{4EE1FD42-6F0E-0740-A08D-51E99AEFB8A4}"/>
              </a:ext>
            </a:extLst>
          </p:cNvPr>
          <p:cNvSpPr txBox="1"/>
          <p:nvPr/>
        </p:nvSpPr>
        <p:spPr>
          <a:xfrm>
            <a:off x="7857860" y="2480025"/>
            <a:ext cx="3095889"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a:t>
            </a:r>
          </a:p>
        </p:txBody>
      </p:sp>
      <p:sp>
        <p:nvSpPr>
          <p:cNvPr id="20" name="TextBox 19">
            <a:extLst>
              <a:ext uri="{FF2B5EF4-FFF2-40B4-BE49-F238E27FC236}">
                <a16:creationId xmlns:a16="http://schemas.microsoft.com/office/drawing/2014/main" id="{EFC834C8-145B-2044-A2D6-2DB9DC21FB93}"/>
              </a:ext>
            </a:extLst>
          </p:cNvPr>
          <p:cNvSpPr txBox="1"/>
          <p:nvPr/>
        </p:nvSpPr>
        <p:spPr>
          <a:xfrm>
            <a:off x="7067285" y="3157538"/>
            <a:ext cx="3886464"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a:t>
            </a:r>
          </a:p>
        </p:txBody>
      </p:sp>
    </p:spTree>
    <p:extLst>
      <p:ext uri="{BB962C8B-B14F-4D97-AF65-F5344CB8AC3E}">
        <p14:creationId xmlns:p14="http://schemas.microsoft.com/office/powerpoint/2010/main" val="333815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F42836-A5DA-CC4D-99E4-FC4845693FF9}"/>
              </a:ext>
            </a:extLst>
          </p:cNvPr>
          <p:cNvSpPr/>
          <p:nvPr/>
        </p:nvSpPr>
        <p:spPr>
          <a:xfrm>
            <a:off x="356461" y="1650821"/>
            <a:ext cx="5577840" cy="4297680"/>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5" name="Rectangle 14">
            <a:extLst>
              <a:ext uri="{FF2B5EF4-FFF2-40B4-BE49-F238E27FC236}">
                <a16:creationId xmlns:a16="http://schemas.microsoft.com/office/drawing/2014/main" id="{96B849EF-73DA-0540-8DC3-E8D30BAAE3B0}"/>
              </a:ext>
            </a:extLst>
          </p:cNvPr>
          <p:cNvSpPr/>
          <p:nvPr/>
        </p:nvSpPr>
        <p:spPr>
          <a:xfrm>
            <a:off x="6257699" y="1650821"/>
            <a:ext cx="5577840" cy="4297680"/>
          </a:xfrm>
          <a:prstGeom prst="rect">
            <a:avLst/>
          </a:prstGeom>
          <a:solidFill>
            <a:schemeClr val="accent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0" name="Title 1">
            <a:extLst>
              <a:ext uri="{FF2B5EF4-FFF2-40B4-BE49-F238E27FC236}">
                <a16:creationId xmlns:a16="http://schemas.microsoft.com/office/drawing/2014/main" id="{81713DE6-9785-4296-A6D8-F32EC35DFCB6}"/>
              </a:ext>
            </a:extLst>
          </p:cNvPr>
          <p:cNvSpPr>
            <a:spLocks noGrp="1"/>
          </p:cNvSpPr>
          <p:nvPr>
            <p:ph type="title"/>
          </p:nvPr>
        </p:nvSpPr>
        <p:spPr>
          <a:xfrm>
            <a:off x="356461" y="538394"/>
            <a:ext cx="10070665" cy="413175"/>
          </a:xfrm>
        </p:spPr>
        <p:txBody>
          <a:bodyPr/>
          <a:lstStyle/>
          <a:p>
            <a:r>
              <a:rPr lang="en-US" sz="3400">
                <a:latin typeface="Arial"/>
                <a:cs typeface="Arial"/>
              </a:rPr>
              <a:t>Mix and Match Between 2 Location Settings</a:t>
            </a:r>
          </a:p>
        </p:txBody>
      </p:sp>
      <p:sp>
        <p:nvSpPr>
          <p:cNvPr id="11" name="Subtitle 3">
            <a:extLst>
              <a:ext uri="{FF2B5EF4-FFF2-40B4-BE49-F238E27FC236}">
                <a16:creationId xmlns:a16="http://schemas.microsoft.com/office/drawing/2014/main" id="{07789B90-E900-4098-A433-8E2C63F723D3}"/>
              </a:ext>
            </a:extLst>
          </p:cNvPr>
          <p:cNvSpPr>
            <a:spLocks noGrp="1"/>
          </p:cNvSpPr>
          <p:nvPr>
            <p:ph type="subTitle" idx="1"/>
          </p:nvPr>
        </p:nvSpPr>
        <p:spPr>
          <a:xfrm>
            <a:off x="356460" y="1078726"/>
            <a:ext cx="8679963" cy="534662"/>
          </a:xfrm>
        </p:spPr>
        <p:txBody>
          <a:bodyPr/>
          <a:lstStyle/>
          <a:p>
            <a:r>
              <a:rPr lang="en-US" altLang="zh-CN" sz="1700">
                <a:latin typeface="Arial"/>
                <a:cs typeface="Arial"/>
              </a:rPr>
              <a:t>Schools can choose to offer AP Exams at a place that’s right for individual students.</a:t>
            </a:r>
            <a:endParaRPr lang="en-US" sz="1700">
              <a:latin typeface="Arial"/>
              <a:cs typeface="Arial"/>
            </a:endParaRPr>
          </a:p>
        </p:txBody>
      </p:sp>
      <p:sp>
        <p:nvSpPr>
          <p:cNvPr id="3" name="Text Placeholder 2">
            <a:extLst>
              <a:ext uri="{FF2B5EF4-FFF2-40B4-BE49-F238E27FC236}">
                <a16:creationId xmlns:a16="http://schemas.microsoft.com/office/drawing/2014/main" id="{B00A4811-68B2-40E0-8046-93E0F8FB2793}"/>
              </a:ext>
            </a:extLst>
          </p:cNvPr>
          <p:cNvSpPr>
            <a:spLocks noGrp="1"/>
          </p:cNvSpPr>
          <p:nvPr>
            <p:ph type="body" sz="quarter" idx="10"/>
          </p:nvPr>
        </p:nvSpPr>
        <p:spPr>
          <a:xfrm>
            <a:off x="859381" y="4086224"/>
            <a:ext cx="4572000" cy="1786833"/>
          </a:xfrm>
        </p:spPr>
        <p:txBody>
          <a:bodyPr lIns="0" tIns="0" rIns="0" bIns="0" numCol="1" spcCol="365760">
            <a:normAutofit/>
          </a:bodyPr>
          <a:lstStyle/>
          <a:p>
            <a:pPr marL="0" indent="0">
              <a:lnSpc>
                <a:spcPct val="107000"/>
              </a:lnSpc>
              <a:spcBef>
                <a:spcPts val="0"/>
              </a:spcBef>
              <a:spcAft>
                <a:spcPts val="600"/>
              </a:spcAft>
              <a:buNone/>
            </a:pPr>
            <a:r>
              <a:rPr lang="en-US" sz="1600">
                <a:effectLst/>
                <a:latin typeface="Arial"/>
                <a:ea typeface="Calibri" panose="020F0502020204030204" pitchFamily="34" charset="0"/>
                <a:cs typeface="Arial"/>
              </a:rPr>
              <a:t>Schools that can safely administer </a:t>
            </a:r>
            <a:r>
              <a:rPr lang="en-US" sz="1600" b="1">
                <a:latin typeface="Arial"/>
                <a:ea typeface="Calibri" panose="020F0502020204030204" pitchFamily="34" charset="0"/>
                <a:cs typeface="Arial"/>
              </a:rPr>
              <a:t>paper and pencil </a:t>
            </a:r>
            <a:r>
              <a:rPr lang="en-US" sz="1600" b="1">
                <a:effectLst/>
                <a:latin typeface="Arial"/>
                <a:ea typeface="Calibri" panose="020F0502020204030204" pitchFamily="34" charset="0"/>
                <a:cs typeface="Arial"/>
              </a:rPr>
              <a:t>exams</a:t>
            </a:r>
            <a:r>
              <a:rPr lang="en-US" sz="1600">
                <a:effectLst/>
                <a:latin typeface="Arial"/>
                <a:ea typeface="Calibri" panose="020F0502020204030204" pitchFamily="34" charset="0"/>
                <a:cs typeface="Arial"/>
              </a:rPr>
              <a:t> or </a:t>
            </a:r>
            <a:r>
              <a:rPr lang="en-US" sz="1600" b="1">
                <a:effectLst/>
                <a:latin typeface="Arial"/>
                <a:ea typeface="Calibri" panose="020F0502020204030204" pitchFamily="34" charset="0"/>
                <a:cs typeface="Arial"/>
              </a:rPr>
              <a:t>digital exams </a:t>
            </a:r>
            <a:r>
              <a:rPr lang="en-US" sz="1600">
                <a:effectLst/>
                <a:latin typeface="Arial"/>
                <a:ea typeface="Calibri" panose="020F0502020204030204" pitchFamily="34" charset="0"/>
                <a:cs typeface="Arial"/>
              </a:rPr>
              <a:t>in school buildings or at other school-proctored locations should do so.</a:t>
            </a:r>
            <a:r>
              <a:rPr lang="en-US" sz="1600">
                <a:latin typeface="Arial"/>
                <a:ea typeface="Calibri" panose="020F0502020204030204" pitchFamily="34" charset="0"/>
                <a:cs typeface="Arial"/>
              </a:rPr>
              <a:t> </a:t>
            </a:r>
            <a:endParaRPr lang="en-US" sz="1600">
              <a:effectLst/>
              <a:ea typeface="Calibri" panose="020F0502020204030204" pitchFamily="34" charset="0"/>
              <a:cs typeface="Arial" panose="020B0604020202020204" pitchFamily="34" charset="0"/>
            </a:endParaRPr>
          </a:p>
          <a:p>
            <a:pPr marL="0" marR="0" indent="0">
              <a:lnSpc>
                <a:spcPct val="107000"/>
              </a:lnSpc>
              <a:spcBef>
                <a:spcPts val="0"/>
              </a:spcBef>
              <a:spcAft>
                <a:spcPts val="600"/>
              </a:spcAft>
              <a:buNone/>
            </a:pPr>
            <a:r>
              <a:rPr lang="en-US" sz="1600">
                <a:effectLst/>
                <a:latin typeface="Arial"/>
                <a:ea typeface="Calibri" panose="020F0502020204030204" pitchFamily="34" charset="0"/>
                <a:cs typeface="Arial"/>
              </a:rPr>
              <a:t>Students are more likely to face fewer disruptions than when attempting to take a test at home.</a:t>
            </a:r>
          </a:p>
        </p:txBody>
      </p:sp>
      <p:sp>
        <p:nvSpPr>
          <p:cNvPr id="7" name="Text Placeholder 2">
            <a:extLst>
              <a:ext uri="{FF2B5EF4-FFF2-40B4-BE49-F238E27FC236}">
                <a16:creationId xmlns:a16="http://schemas.microsoft.com/office/drawing/2014/main" id="{20E50B50-C09C-2A42-810C-3E53E97CBB63}"/>
              </a:ext>
            </a:extLst>
          </p:cNvPr>
          <p:cNvSpPr txBox="1">
            <a:spLocks/>
          </p:cNvSpPr>
          <p:nvPr/>
        </p:nvSpPr>
        <p:spPr>
          <a:xfrm>
            <a:off x="6760619" y="4086224"/>
            <a:ext cx="4572000" cy="1599468"/>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nSpc>
                <a:spcPct val="107000"/>
              </a:lnSpc>
              <a:spcBef>
                <a:spcPts val="0"/>
              </a:spcBef>
              <a:spcAft>
                <a:spcPts val="600"/>
              </a:spcAft>
              <a:buClr>
                <a:srgbClr val="009CDE"/>
              </a:buClr>
              <a:buNone/>
              <a:defRPr/>
            </a:pPr>
            <a:r>
              <a:rPr kumimoji="0" lang="en-US" altLang="zh-CN" sz="1600" b="0" i="0" u="none" strike="noStrike" kern="1200" cap="none" spc="0" normalizeH="0" baseline="0" noProof="1">
                <a:ln>
                  <a:noFill/>
                </a:ln>
                <a:effectLst/>
                <a:uLnTx/>
                <a:uFillTx/>
                <a:latin typeface="Arial"/>
                <a:ea typeface="+mn-lt"/>
                <a:cs typeface="Arial"/>
              </a:rPr>
              <a:t>To increase local flexibility and preserve credit-earning opportunities for students who aren't able to take an in-school exam this year, the school’s AP coordinator can authorize students to take </a:t>
            </a:r>
            <a:r>
              <a:rPr lang="en-US" altLang="zh-CN" sz="1600">
                <a:latin typeface="Arial"/>
                <a:ea typeface="+mn-lt"/>
                <a:cs typeface="Arial"/>
              </a:rPr>
              <a:t>backup</a:t>
            </a:r>
            <a:r>
              <a:rPr kumimoji="0" lang="en-US" altLang="zh-CN" sz="1600" b="0" i="0" u="none" strike="noStrike" kern="1200" cap="none" spc="0" normalizeH="0" baseline="0" noProof="1">
                <a:ln>
                  <a:noFill/>
                </a:ln>
                <a:effectLst/>
                <a:uLnTx/>
                <a:uFillTx/>
                <a:latin typeface="Arial"/>
                <a:ea typeface="+mn-lt"/>
                <a:cs typeface="Arial"/>
              </a:rPr>
              <a:t>, at-home </a:t>
            </a:r>
            <a:r>
              <a:rPr kumimoji="0" lang="en-US" altLang="zh-CN" sz="1600" b="1" i="0" u="none" strike="noStrike" kern="1200" cap="none" spc="0" normalizeH="0" baseline="0" noProof="1">
                <a:ln>
                  <a:noFill/>
                </a:ln>
                <a:effectLst/>
                <a:uLnTx/>
                <a:uFillTx/>
                <a:latin typeface="Arial"/>
                <a:ea typeface="+mn-lt"/>
                <a:cs typeface="Arial"/>
              </a:rPr>
              <a:t>digital</a:t>
            </a:r>
            <a:r>
              <a:rPr kumimoji="0" lang="en-US" altLang="zh-CN" sz="1600" b="0" i="0" u="none" strike="noStrike" kern="1200" cap="none" spc="0" normalizeH="0" baseline="0" noProof="1">
                <a:ln>
                  <a:noFill/>
                </a:ln>
                <a:effectLst/>
                <a:uLnTx/>
                <a:uFillTx/>
                <a:latin typeface="Arial"/>
                <a:ea typeface="Calibri" panose="020F0502020204030204" pitchFamily="34" charset="0"/>
                <a:cs typeface="Arial"/>
              </a:rPr>
              <a:t> testing options for 25 AP courses, if in-school testing </a:t>
            </a:r>
            <a:r>
              <a:rPr lang="en-US" altLang="zh-CN" sz="1600">
                <a:latin typeface="Arial"/>
                <a:ea typeface="Calibri" panose="020F0502020204030204" pitchFamily="34" charset="0"/>
                <a:cs typeface="Arial"/>
              </a:rPr>
              <a:t>isn't </a:t>
            </a:r>
            <a:r>
              <a:rPr kumimoji="0" lang="en-US" altLang="zh-CN" sz="1600" b="0" i="0" u="none" strike="noStrike" kern="1200" cap="none" spc="0" normalizeH="0" baseline="0" noProof="1">
                <a:ln>
                  <a:noFill/>
                </a:ln>
                <a:effectLst/>
                <a:uLnTx/>
                <a:uFillTx/>
                <a:latin typeface="Arial"/>
                <a:ea typeface="Calibri" panose="020F0502020204030204" pitchFamily="34" charset="0"/>
                <a:cs typeface="Arial"/>
              </a:rPr>
              <a:t>possible.</a:t>
            </a:r>
            <a:endParaRPr kumimoji="0" lang="en-US" altLang="zh-CN" sz="1600" b="0" i="0" u="none" strike="noStrike" kern="1200" cap="none" spc="0" normalizeH="0" baseline="0" noProof="1">
              <a:ln>
                <a:noFill/>
              </a:ln>
              <a:effectLst/>
              <a:uLnTx/>
              <a:uFillTx/>
              <a:latin typeface="Arial"/>
              <a:cs typeface="Arial"/>
            </a:endParaRPr>
          </a:p>
        </p:txBody>
      </p:sp>
      <p:pic>
        <p:nvPicPr>
          <p:cNvPr id="2" name="Picture 1">
            <a:extLst>
              <a:ext uri="{FF2B5EF4-FFF2-40B4-BE49-F238E27FC236}">
                <a16:creationId xmlns:a16="http://schemas.microsoft.com/office/drawing/2014/main" id="{71372B20-BF97-EC4C-9E21-F70C75B0C3C9}"/>
              </a:ext>
            </a:extLst>
          </p:cNvPr>
          <p:cNvPicPr>
            <a:picLocks noChangeAspect="1"/>
          </p:cNvPicPr>
          <p:nvPr/>
        </p:nvPicPr>
        <p:blipFill>
          <a:blip r:embed="rId3"/>
          <a:stretch>
            <a:fillRect/>
          </a:stretch>
        </p:blipFill>
        <p:spPr>
          <a:xfrm>
            <a:off x="8360819" y="1993533"/>
            <a:ext cx="1371600" cy="1371600"/>
          </a:xfrm>
          <a:prstGeom prst="rect">
            <a:avLst/>
          </a:prstGeom>
        </p:spPr>
      </p:pic>
      <p:pic>
        <p:nvPicPr>
          <p:cNvPr id="19" name="Picture 18">
            <a:extLst>
              <a:ext uri="{FF2B5EF4-FFF2-40B4-BE49-F238E27FC236}">
                <a16:creationId xmlns:a16="http://schemas.microsoft.com/office/drawing/2014/main" id="{81CD74B8-D510-C84F-BE4F-27BC7CC5A944}"/>
              </a:ext>
            </a:extLst>
          </p:cNvPr>
          <p:cNvPicPr>
            <a:picLocks noChangeAspect="1"/>
          </p:cNvPicPr>
          <p:nvPr/>
        </p:nvPicPr>
        <p:blipFill>
          <a:blip r:embed="rId4"/>
          <a:stretch>
            <a:fillRect/>
          </a:stretch>
        </p:blipFill>
        <p:spPr>
          <a:xfrm>
            <a:off x="2456651" y="1993533"/>
            <a:ext cx="1377461" cy="1371600"/>
          </a:xfrm>
          <a:prstGeom prst="rect">
            <a:avLst/>
          </a:prstGeom>
        </p:spPr>
      </p:pic>
      <p:sp>
        <p:nvSpPr>
          <p:cNvPr id="12" name="Text Placeholder 2">
            <a:extLst>
              <a:ext uri="{FF2B5EF4-FFF2-40B4-BE49-F238E27FC236}">
                <a16:creationId xmlns:a16="http://schemas.microsoft.com/office/drawing/2014/main" id="{F60370C5-1381-0A43-AEA7-B1CC40C713CB}"/>
              </a:ext>
            </a:extLst>
          </p:cNvPr>
          <p:cNvSpPr txBox="1">
            <a:spLocks/>
          </p:cNvSpPr>
          <p:nvPr/>
        </p:nvSpPr>
        <p:spPr>
          <a:xfrm>
            <a:off x="6760619" y="3664749"/>
            <a:ext cx="4572000" cy="347664"/>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lnSpc>
                <a:spcPct val="107000"/>
              </a:lnSpc>
              <a:spcBef>
                <a:spcPts val="0"/>
              </a:spcBef>
              <a:spcAft>
                <a:spcPts val="600"/>
              </a:spcAft>
              <a:buClr>
                <a:srgbClr val="009CDE"/>
              </a:buClr>
              <a:buNone/>
              <a:defRPr/>
            </a:pPr>
            <a:r>
              <a:rPr lang="en-US" altLang="zh-CN" sz="2000" b="1">
                <a:latin typeface="Roboto"/>
                <a:ea typeface="+mn-lt"/>
                <a:cs typeface="+mn-lt"/>
              </a:rPr>
              <a:t>At Home</a:t>
            </a:r>
            <a:endParaRPr kumimoji="0" lang="en-US" altLang="zh-CN" sz="2000" b="1" i="0" u="none" strike="noStrike" kern="1200" cap="none" spc="0" normalizeH="0" baseline="0" noProof="1">
              <a:ln>
                <a:noFill/>
              </a:ln>
              <a:effectLst/>
              <a:uLnTx/>
              <a:uFillTx/>
              <a:latin typeface="Roboto"/>
              <a:ea typeface="+mn-ea"/>
              <a:cs typeface="Arial"/>
            </a:endParaRPr>
          </a:p>
        </p:txBody>
      </p:sp>
      <p:sp>
        <p:nvSpPr>
          <p:cNvPr id="13" name="Text Placeholder 2">
            <a:extLst>
              <a:ext uri="{FF2B5EF4-FFF2-40B4-BE49-F238E27FC236}">
                <a16:creationId xmlns:a16="http://schemas.microsoft.com/office/drawing/2014/main" id="{0D8BD0D9-17BE-D24F-8F2B-C48BB94532B5}"/>
              </a:ext>
            </a:extLst>
          </p:cNvPr>
          <p:cNvSpPr txBox="1">
            <a:spLocks/>
          </p:cNvSpPr>
          <p:nvPr/>
        </p:nvSpPr>
        <p:spPr>
          <a:xfrm>
            <a:off x="859381" y="3663116"/>
            <a:ext cx="4572000" cy="347664"/>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lnSpc>
                <a:spcPct val="107000"/>
              </a:lnSpc>
              <a:spcBef>
                <a:spcPts val="0"/>
              </a:spcBef>
              <a:spcAft>
                <a:spcPts val="600"/>
              </a:spcAft>
              <a:buClr>
                <a:srgbClr val="009CDE"/>
              </a:buClr>
              <a:buNone/>
              <a:defRPr/>
            </a:pPr>
            <a:r>
              <a:rPr lang="en-US" altLang="zh-CN" sz="2000" b="1">
                <a:latin typeface="Roboto"/>
                <a:ea typeface="+mn-lt"/>
                <a:cs typeface="+mn-lt"/>
              </a:rPr>
              <a:t>In School</a:t>
            </a:r>
            <a:endParaRPr kumimoji="0" lang="en-US" altLang="zh-CN" sz="2000" b="1" i="0" u="none" strike="noStrike" kern="1200" cap="none" spc="0" normalizeH="0" baseline="0" noProof="1">
              <a:ln>
                <a:noFill/>
              </a:ln>
              <a:effectLst/>
              <a:uLnTx/>
              <a:uFillTx/>
              <a:latin typeface="Roboto"/>
              <a:ea typeface="+mn-ea"/>
              <a:cs typeface="Arial"/>
            </a:endParaRPr>
          </a:p>
        </p:txBody>
      </p:sp>
    </p:spTree>
    <p:extLst>
      <p:ext uri="{BB962C8B-B14F-4D97-AF65-F5344CB8AC3E}">
        <p14:creationId xmlns:p14="http://schemas.microsoft.com/office/powerpoint/2010/main" val="21862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6CC9E79-B446-4ECC-A2E3-60998D49DFCD}"/>
              </a:ext>
            </a:extLst>
          </p:cNvPr>
          <p:cNvSpPr txBox="1"/>
          <p:nvPr/>
        </p:nvSpPr>
        <p:spPr>
          <a:xfrm>
            <a:off x="7400925" y="1654087"/>
            <a:ext cx="4253516" cy="3902287"/>
          </a:xfrm>
          <a:prstGeom prst="rect">
            <a:avLst/>
          </a:prstGeom>
          <a:noFill/>
        </p:spPr>
        <p:txBody>
          <a:bodyPr wrap="square" lIns="0" tIns="0" rIns="0" bIns="0" rtlCol="0" anchor="t">
            <a:spAutoFit/>
          </a:bodyPr>
          <a:lstStyle/>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cs typeface="Arial"/>
              </a:rPr>
              <a:t>All AP Exams have at </a:t>
            </a:r>
            <a:r>
              <a:rPr lang="en-US" sz="1400">
                <a:latin typeface="Arial"/>
                <a:cs typeface="Arial"/>
              </a:rPr>
              <a:t>least 1 in-school paper and pencil</a:t>
            </a:r>
            <a:r>
              <a:rPr kumimoji="0" lang="en-US" sz="1400" b="0" i="0" u="none" strike="noStrike" kern="1200" cap="none" spc="0" normalizeH="0" baseline="0" noProof="0">
                <a:ln>
                  <a:noFill/>
                </a:ln>
                <a:effectLst/>
                <a:uLnTx/>
                <a:uFillTx/>
                <a:latin typeface="Arial"/>
                <a:cs typeface="Arial"/>
              </a:rPr>
              <a:t> option.</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cs typeface="Arial"/>
              </a:rPr>
              <a:t>Not all courses have an at-home or digital exam option.</a:t>
            </a:r>
            <a:endParaRPr lang="en-US" sz="1400" b="0" i="0" u="none" strike="noStrike" kern="1200" cap="none" spc="0" normalizeH="0" baseline="0" noProof="0">
              <a:ln>
                <a:noFill/>
              </a:ln>
              <a:effectLst/>
              <a:uLnTx/>
              <a:uFillTx/>
              <a:latin typeface="Arial"/>
              <a:cs typeface="Arial"/>
            </a:endParaRPr>
          </a:p>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ea typeface="Calibri" panose="020F0502020204030204" pitchFamily="34" charset="0"/>
                <a:cs typeface="Arial"/>
              </a:rPr>
              <a:t>To ensure equitable and secure testing of full course content and skills, Chinese, French, German, Italian, </a:t>
            </a:r>
            <a:r>
              <a:rPr lang="en-US" sz="1400">
                <a:latin typeface="Arial"/>
                <a:ea typeface="Calibri" panose="020F0502020204030204" pitchFamily="34" charset="0"/>
                <a:cs typeface="Arial"/>
              </a:rPr>
              <a:t>Japanese</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and Spanish Language and Culture; Latin; Music Theory; and Spanish Literature and Culture exams can only be administered in a proctored in-school environment. </a:t>
            </a:r>
            <a:r>
              <a:rPr lang="en-US" sz="1400">
                <a:latin typeface="Arial"/>
                <a:ea typeface="Calibri" panose="020F0502020204030204" pitchFamily="34" charset="0"/>
                <a:cs typeface="Arial"/>
              </a:rPr>
              <a:t>Although</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these exams will be available to students in </a:t>
            </a:r>
            <a:r>
              <a:rPr lang="en-US" sz="1400">
                <a:latin typeface="Arial"/>
                <a:ea typeface="Calibri" panose="020F0502020204030204" pitchFamily="34" charset="0"/>
                <a:cs typeface="Arial"/>
              </a:rPr>
              <a:t>Administrations</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1, </a:t>
            </a:r>
            <a:r>
              <a:rPr lang="en-US" sz="1400">
                <a:latin typeface="Arial"/>
                <a:ea typeface="Calibri" panose="020F0502020204030204" pitchFamily="34" charset="0"/>
                <a:cs typeface="Arial"/>
              </a:rPr>
              <a:t>2,</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and 3, they can only be administered in schools.</a:t>
            </a:r>
            <a:endParaRPr lang="en-US" sz="1400" b="0" i="0" u="none" strike="noStrike" kern="1200" cap="none" spc="0" normalizeH="0" baseline="0" noProof="0">
              <a:ln>
                <a:noFill/>
              </a:ln>
              <a:effectLst/>
              <a:uLnTx/>
              <a:uFillTx/>
              <a:latin typeface="Arial"/>
              <a:ea typeface="Calibri" panose="020F0502020204030204" pitchFamily="34" charset="0"/>
              <a:cs typeface="Arial"/>
            </a:endParaRPr>
          </a:p>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ea typeface="Calibri" panose="020F0502020204030204" pitchFamily="34" charset="0"/>
                <a:cs typeface="Arial"/>
              </a:rPr>
              <a:t>All digital testing options (except Chinese and Japanese Language) have synchronous start times at </a:t>
            </a:r>
            <a:r>
              <a:rPr lang="en-US" sz="1400">
                <a:latin typeface="Arial"/>
                <a:ea typeface="Calibri" panose="020F0502020204030204" pitchFamily="34" charset="0"/>
                <a:cs typeface="Arial"/>
              </a:rPr>
              <a:t>12 p.m.</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EDT and </a:t>
            </a:r>
            <a:r>
              <a:rPr lang="en-US" sz="1400">
                <a:latin typeface="Arial"/>
                <a:ea typeface="Calibri" panose="020F0502020204030204" pitchFamily="34" charset="0"/>
                <a:cs typeface="Arial"/>
              </a:rPr>
              <a:t>4 p.m.</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EDT</a:t>
            </a:r>
            <a:r>
              <a:rPr lang="en-US" sz="1400">
                <a:latin typeface="Arial"/>
                <a:ea typeface="Calibri" panose="020F0502020204030204" pitchFamily="34" charset="0"/>
                <a:cs typeface="Arial"/>
              </a:rPr>
              <a:t>.</a:t>
            </a:r>
            <a:endParaRPr lang="en-US" sz="1400" b="0" i="0" u="none" strike="noStrike" kern="1200" cap="none" spc="0" normalizeH="0" baseline="0" noProof="0">
              <a:ln>
                <a:noFill/>
              </a:ln>
              <a:effectLst/>
              <a:uLnTx/>
              <a:uFillTx/>
              <a:latin typeface="Arial"/>
              <a:ea typeface="Calibri" panose="020F0502020204030204" pitchFamily="34" charset="0"/>
              <a:cs typeface="Arial"/>
            </a:endParaRPr>
          </a:p>
        </p:txBody>
      </p:sp>
      <p:sp>
        <p:nvSpPr>
          <p:cNvPr id="9" name="Title 1">
            <a:extLst>
              <a:ext uri="{FF2B5EF4-FFF2-40B4-BE49-F238E27FC236}">
                <a16:creationId xmlns:a16="http://schemas.microsoft.com/office/drawing/2014/main" id="{F742EC0D-975D-4922-9068-D1A205CFD406}"/>
              </a:ext>
            </a:extLst>
          </p:cNvPr>
          <p:cNvSpPr>
            <a:spLocks noGrp="1"/>
          </p:cNvSpPr>
          <p:nvPr>
            <p:ph type="title"/>
          </p:nvPr>
        </p:nvSpPr>
        <p:spPr>
          <a:xfrm>
            <a:off x="356461" y="538394"/>
            <a:ext cx="10070665" cy="413175"/>
          </a:xfrm>
        </p:spPr>
        <p:txBody>
          <a:bodyPr/>
          <a:lstStyle/>
          <a:p>
            <a:r>
              <a:rPr lang="en-US"/>
              <a:t>Overview: Exam Administration Options</a:t>
            </a:r>
          </a:p>
        </p:txBody>
      </p:sp>
      <p:sp>
        <p:nvSpPr>
          <p:cNvPr id="10" name="Subtitle 3">
            <a:extLst>
              <a:ext uri="{FF2B5EF4-FFF2-40B4-BE49-F238E27FC236}">
                <a16:creationId xmlns:a16="http://schemas.microsoft.com/office/drawing/2014/main" id="{7EE36901-E3F0-4764-A862-6A50EC52C4F0}"/>
              </a:ext>
            </a:extLst>
          </p:cNvPr>
          <p:cNvSpPr>
            <a:spLocks noGrp="1"/>
          </p:cNvSpPr>
          <p:nvPr>
            <p:ph type="subTitle" idx="1"/>
          </p:nvPr>
        </p:nvSpPr>
        <p:spPr>
          <a:xfrm>
            <a:off x="356460" y="1078726"/>
            <a:ext cx="10070665" cy="547282"/>
          </a:xfrm>
        </p:spPr>
        <p:txBody>
          <a:bodyPr/>
          <a:lstStyle/>
          <a:p>
            <a:r>
              <a:rPr lang="en-US" altLang="zh-CN" sz="1700">
                <a:latin typeface="Arial"/>
                <a:cs typeface="Arial"/>
              </a:rPr>
              <a:t>Schools can choose the options that best serve their instructional schedules and safety needs.</a:t>
            </a:r>
            <a:endParaRPr lang="en-US" sz="1700">
              <a:latin typeface="Arial"/>
              <a:cs typeface="Arial"/>
            </a:endParaRPr>
          </a:p>
        </p:txBody>
      </p:sp>
      <p:graphicFrame>
        <p:nvGraphicFramePr>
          <p:cNvPr id="7" name="Table 4">
            <a:extLst>
              <a:ext uri="{FF2B5EF4-FFF2-40B4-BE49-F238E27FC236}">
                <a16:creationId xmlns:a16="http://schemas.microsoft.com/office/drawing/2014/main" id="{A60182B5-47A4-483D-98B0-7B64DE4E2338}"/>
              </a:ext>
            </a:extLst>
          </p:cNvPr>
          <p:cNvGraphicFramePr>
            <a:graphicFrameLocks noGrp="1"/>
          </p:cNvGraphicFramePr>
          <p:nvPr>
            <p:extLst>
              <p:ext uri="{D42A27DB-BD31-4B8C-83A1-F6EECF244321}">
                <p14:modId xmlns:p14="http://schemas.microsoft.com/office/powerpoint/2010/main" val="2473753930"/>
              </p:ext>
            </p:extLst>
          </p:nvPr>
        </p:nvGraphicFramePr>
        <p:xfrm>
          <a:off x="356462" y="1740545"/>
          <a:ext cx="6887300" cy="3701292"/>
        </p:xfrm>
        <a:graphic>
          <a:graphicData uri="http://schemas.openxmlformats.org/drawingml/2006/table">
            <a:tbl>
              <a:tblPr firstRow="1" bandRow="1">
                <a:tableStyleId>{00A15C55-8517-42AA-B614-E9B94910E393}</a:tableStyleId>
              </a:tblPr>
              <a:tblGrid>
                <a:gridCol w="2581610">
                  <a:extLst>
                    <a:ext uri="{9D8B030D-6E8A-4147-A177-3AD203B41FA5}">
                      <a16:colId xmlns:a16="http://schemas.microsoft.com/office/drawing/2014/main" val="657877677"/>
                    </a:ext>
                  </a:extLst>
                </a:gridCol>
                <a:gridCol w="1435230">
                  <a:extLst>
                    <a:ext uri="{9D8B030D-6E8A-4147-A177-3AD203B41FA5}">
                      <a16:colId xmlns:a16="http://schemas.microsoft.com/office/drawing/2014/main" val="2285345084"/>
                    </a:ext>
                  </a:extLst>
                </a:gridCol>
                <a:gridCol w="1435230">
                  <a:extLst>
                    <a:ext uri="{9D8B030D-6E8A-4147-A177-3AD203B41FA5}">
                      <a16:colId xmlns:a16="http://schemas.microsoft.com/office/drawing/2014/main" val="2146961955"/>
                    </a:ext>
                  </a:extLst>
                </a:gridCol>
                <a:gridCol w="1435230">
                  <a:extLst>
                    <a:ext uri="{9D8B030D-6E8A-4147-A177-3AD203B41FA5}">
                      <a16:colId xmlns:a16="http://schemas.microsoft.com/office/drawing/2014/main" val="868520451"/>
                    </a:ext>
                  </a:extLst>
                </a:gridCol>
              </a:tblGrid>
              <a:tr h="635866">
                <a:tc>
                  <a:txBody>
                    <a:bodyPr/>
                    <a:lstStyle/>
                    <a:p>
                      <a:endParaRPr lang="en-US" sz="1400" b="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gridSpan="2">
                  <a:txBody>
                    <a:bodyPr/>
                    <a:lstStyle/>
                    <a:p>
                      <a:pPr algn="ctr"/>
                      <a:r>
                        <a:rPr lang="en-US" sz="1600" b="1">
                          <a:solidFill>
                            <a:schemeClr val="tx2"/>
                          </a:solidFill>
                          <a:latin typeface="Arial"/>
                          <a:cs typeface="Arial"/>
                        </a:rPr>
                        <a:t>IN-SCHOOL</a:t>
                      </a:r>
                    </a:p>
                    <a:p>
                      <a:pPr algn="ctr"/>
                      <a:r>
                        <a:rPr lang="en-US" sz="1600" b="1">
                          <a:solidFill>
                            <a:schemeClr val="tx2"/>
                          </a:solidFill>
                          <a:latin typeface="Arial"/>
                          <a:cs typeface="Arial"/>
                        </a:rPr>
                        <a:t>EXAMS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a:p>
                  </a:txBody>
                  <a:tcPr/>
                </a:tc>
                <a:tc>
                  <a:txBody>
                    <a:bodyPr/>
                    <a:lstStyle/>
                    <a:p>
                      <a:pPr algn="ctr"/>
                      <a:r>
                        <a:rPr lang="en-US" sz="1600" b="1">
                          <a:solidFill>
                            <a:schemeClr val="tx2"/>
                          </a:solidFill>
                          <a:latin typeface="Arial"/>
                          <a:cs typeface="Arial"/>
                        </a:rPr>
                        <a:t>AT-HOME </a:t>
                      </a:r>
                      <a:endParaRPr lang="en-US" sz="1600" b="1">
                        <a:solidFill>
                          <a:schemeClr val="tx2"/>
                        </a:solidFill>
                        <a:latin typeface="Arial" panose="020B0604020202020204" pitchFamily="34" charset="0"/>
                        <a:cs typeface="Arial" panose="020B0604020202020204" pitchFamily="34" charset="0"/>
                      </a:endParaRPr>
                    </a:p>
                    <a:p>
                      <a:pPr algn="ctr"/>
                      <a:r>
                        <a:rPr lang="en-US" sz="1600" b="1">
                          <a:solidFill>
                            <a:schemeClr val="tx2"/>
                          </a:solidFill>
                          <a:latin typeface="Arial"/>
                          <a:cs typeface="Arial"/>
                        </a:rPr>
                        <a:t>EXAMS</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3252894739"/>
                  </a:ext>
                </a:extLst>
              </a:tr>
              <a:tr h="645245">
                <a:tc>
                  <a:txBody>
                    <a:bodyPr/>
                    <a:lstStyle/>
                    <a:p>
                      <a:endParaRPr lang="en-US" sz="1400" b="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38100" cmpd="sng">
                      <a:noFill/>
                    </a:lnT>
                    <a:solidFill>
                      <a:schemeClr val="accent3">
                        <a:lumMod val="40000"/>
                        <a:lumOff val="60000"/>
                      </a:schemeClr>
                    </a:solidFill>
                  </a:tcPr>
                </a:tc>
                <a:tc>
                  <a:txBody>
                    <a:bodyPr/>
                    <a:lstStyle/>
                    <a:p>
                      <a:pPr algn="ctr"/>
                      <a:r>
                        <a:rPr lang="en-US" sz="1400" b="1">
                          <a:latin typeface="Arial"/>
                          <a:cs typeface="Arial"/>
                        </a:rPr>
                        <a:t>Traditional </a:t>
                      </a:r>
                      <a:endParaRPr lang="en-US" sz="1400" b="1">
                        <a:latin typeface="Arial" panose="020B0604020202020204" pitchFamily="34" charset="0"/>
                        <a:cs typeface="Arial" panose="020B0604020202020204" pitchFamily="34" charset="0"/>
                      </a:endParaRPr>
                    </a:p>
                    <a:p>
                      <a:pPr algn="ctr"/>
                      <a:r>
                        <a:rPr lang="en-US" sz="1400" b="1">
                          <a:solidFill>
                            <a:schemeClr val="tx1"/>
                          </a:solidFill>
                          <a:latin typeface="Arial"/>
                          <a:cs typeface="Arial"/>
                        </a:rPr>
                        <a:t>Paper and Pencil*</a:t>
                      </a:r>
                    </a:p>
                  </a:txBody>
                  <a:tcPr anchor="ctr">
                    <a:lnL w="12700" cap="flat" cmpd="sng" algn="ctr">
                      <a:solidFill>
                        <a:schemeClr val="tx1"/>
                      </a:solidFill>
                      <a:prstDash val="solid"/>
                      <a:round/>
                      <a:headEnd type="none" w="med" len="med"/>
                      <a:tailEnd type="none" w="med" len="med"/>
                    </a:lnL>
                    <a:lnT w="38100" cmpd="sng">
                      <a:noFill/>
                    </a:lnT>
                    <a:solidFill>
                      <a:schemeClr val="accent3">
                        <a:lumMod val="40000"/>
                        <a:lumOff val="60000"/>
                      </a:schemeClr>
                    </a:solidFill>
                  </a:tcPr>
                </a:tc>
                <a:tc>
                  <a:txBody>
                    <a:bodyPr/>
                    <a:lstStyle/>
                    <a:p>
                      <a:pPr algn="ctr"/>
                      <a:endParaRPr lang="en-US" sz="1400" b="1">
                        <a:latin typeface="Arial" panose="020B0604020202020204" pitchFamily="34" charset="0"/>
                        <a:cs typeface="Arial" panose="020B0604020202020204" pitchFamily="34" charset="0"/>
                      </a:endParaRPr>
                    </a:p>
                    <a:p>
                      <a:pPr algn="ctr"/>
                      <a:r>
                        <a:rPr lang="en-US" sz="1400" b="1">
                          <a:latin typeface="Arial"/>
                          <a:cs typeface="Arial"/>
                        </a:rPr>
                        <a:t>Digital*</a:t>
                      </a:r>
                    </a:p>
                  </a:txBody>
                  <a:tcPr anchor="ctr">
                    <a:lnR w="12700" cap="flat" cmpd="sng" algn="ctr">
                      <a:solidFill>
                        <a:schemeClr val="tx1"/>
                      </a:solidFill>
                      <a:prstDash val="solid"/>
                      <a:round/>
                      <a:headEnd type="none" w="med" len="med"/>
                      <a:tailEnd type="none" w="med" len="med"/>
                    </a:lnR>
                    <a:lnT w="38100" cmpd="sng">
                      <a:noFill/>
                    </a:lnT>
                    <a:solidFill>
                      <a:schemeClr val="accent3">
                        <a:lumMod val="40000"/>
                        <a:lumOff val="60000"/>
                      </a:schemeClr>
                    </a:solidFill>
                  </a:tcPr>
                </a:tc>
                <a:tc>
                  <a:txBody>
                    <a:bodyPr/>
                    <a:lstStyle/>
                    <a:p>
                      <a:pPr algn="ctr"/>
                      <a:endParaRPr lang="en-US" sz="1400" b="1">
                        <a:latin typeface="Arial" panose="020B0604020202020204" pitchFamily="34" charset="0"/>
                        <a:cs typeface="Arial" panose="020B0604020202020204" pitchFamily="34" charset="0"/>
                      </a:endParaRPr>
                    </a:p>
                    <a:p>
                      <a:pPr algn="ctr"/>
                      <a:r>
                        <a:rPr lang="en-US" sz="1400" b="1">
                          <a:latin typeface="Arial"/>
                          <a:cs typeface="Arial"/>
                        </a:rPr>
                        <a:t>Digital*</a:t>
                      </a:r>
                    </a:p>
                  </a:txBody>
                  <a:tcPr anchor="ctr">
                    <a:lnL w="12700" cap="flat" cmpd="sng" algn="ctr">
                      <a:solidFill>
                        <a:schemeClr val="tx1"/>
                      </a:solidFill>
                      <a:prstDash val="solid"/>
                      <a:round/>
                      <a:headEnd type="none" w="med" len="med"/>
                      <a:tailEnd type="none" w="med" len="med"/>
                    </a:lnL>
                    <a:lnT w="38100" cmpd="sng">
                      <a:noFill/>
                    </a:lnT>
                    <a:solidFill>
                      <a:schemeClr val="accent3">
                        <a:lumMod val="40000"/>
                        <a:lumOff val="60000"/>
                      </a:schemeClr>
                    </a:solidFill>
                  </a:tcPr>
                </a:tc>
                <a:extLst>
                  <a:ext uri="{0D108BD9-81ED-4DB2-BD59-A6C34878D82A}">
                    <a16:rowId xmlns:a16="http://schemas.microsoft.com/office/drawing/2014/main" val="874742522"/>
                  </a:ext>
                </a:extLst>
              </a:tr>
              <a:tr h="834063">
                <a:tc>
                  <a:txBody>
                    <a:bodyPr/>
                    <a:lstStyle/>
                    <a:p>
                      <a:r>
                        <a:rPr lang="en-US" sz="1400" b="1">
                          <a:solidFill>
                            <a:schemeClr val="tx1"/>
                          </a:solidFill>
                          <a:latin typeface="Arial"/>
                          <a:cs typeface="Arial"/>
                        </a:rPr>
                        <a:t>Administration 1</a:t>
                      </a:r>
                    </a:p>
                    <a:p>
                      <a:r>
                        <a:rPr lang="en-US" sz="1400" kern="1200">
                          <a:solidFill>
                            <a:schemeClr val="dk1"/>
                          </a:solidFill>
                          <a:effectLst/>
                          <a:latin typeface="Arial"/>
                          <a:cs typeface="Arial"/>
                        </a:rPr>
                        <a:t>May </a:t>
                      </a:r>
                      <a:r>
                        <a:rPr lang="en-US" sz="1400" kern="1200">
                          <a:solidFill>
                            <a:schemeClr val="tx1"/>
                          </a:solidFill>
                          <a:effectLst/>
                          <a:latin typeface="Arial"/>
                          <a:cs typeface="Arial"/>
                        </a:rPr>
                        <a:t>3</a:t>
                      </a:r>
                      <a:r>
                        <a:rPr lang="en-US" sz="1400" b="0" i="0" u="none" strike="noStrike" kern="1200" noProof="0">
                          <a:solidFill>
                            <a:schemeClr val="tx1"/>
                          </a:solidFill>
                          <a:effectLst/>
                        </a:rPr>
                        <a:t>–</a:t>
                      </a:r>
                      <a:r>
                        <a:rPr lang="en-US" sz="1400" kern="1200">
                          <a:solidFill>
                            <a:schemeClr val="tx1"/>
                          </a:solidFill>
                          <a:effectLst/>
                          <a:latin typeface="Arial"/>
                          <a:cs typeface="Arial"/>
                        </a:rPr>
                        <a:t>7, 10</a:t>
                      </a:r>
                      <a:r>
                        <a:rPr lang="en-US" sz="1400" b="0" i="0" u="none" strike="noStrike" kern="1200" noProof="0">
                          <a:solidFill>
                            <a:schemeClr val="tx1"/>
                          </a:solidFill>
                          <a:effectLst/>
                        </a:rPr>
                        <a:t>–</a:t>
                      </a:r>
                      <a:r>
                        <a:rPr lang="en-US" sz="1400" kern="1200">
                          <a:solidFill>
                            <a:schemeClr val="tx1"/>
                          </a:solidFill>
                          <a:effectLst/>
                          <a:latin typeface="Arial"/>
                          <a:cs typeface="Arial"/>
                        </a:rPr>
                        <a:t>12, </a:t>
                      </a:r>
                      <a:r>
                        <a:rPr lang="en-US" sz="1400" kern="1200">
                          <a:solidFill>
                            <a:schemeClr val="dk1"/>
                          </a:solidFill>
                          <a:effectLst/>
                          <a:latin typeface="Arial"/>
                          <a:cs typeface="Arial"/>
                        </a:rPr>
                        <a:t>14, and 17</a:t>
                      </a:r>
                      <a:endParaRPr lang="en-US" sz="1400">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algn="ctr"/>
                      <a:r>
                        <a:rPr lang="en-US" sz="1600">
                          <a:latin typeface="Arial"/>
                          <a:ea typeface="Segoe UI Symbol"/>
                          <a:cs typeface="Arial"/>
                        </a:rPr>
                        <a:t>✔</a:t>
                      </a:r>
                    </a:p>
                    <a:p>
                      <a:pPr algn="ctr"/>
                      <a:r>
                        <a:rPr lang="en-US" sz="1600" b="1">
                          <a:latin typeface="Arial"/>
                          <a:ea typeface="Segoe UI Symbol"/>
                          <a:cs typeface="Arial"/>
                        </a:rPr>
                        <a:t>34 Exams</a:t>
                      </a:r>
                    </a:p>
                  </a:txBody>
                  <a:tcPr anchor="ctr">
                    <a:lnL w="12700" cap="flat" cmpd="sng" algn="ctr">
                      <a:solidFill>
                        <a:schemeClr val="tx1"/>
                      </a:solidFill>
                      <a:prstDash val="solid"/>
                      <a:round/>
                      <a:headEnd type="none" w="med" len="med"/>
                      <a:tailEnd type="none" w="med" len="med"/>
                    </a:lnL>
                  </a:tcPr>
                </a:tc>
                <a:tc>
                  <a:txBody>
                    <a:bodyPr/>
                    <a:lstStyle/>
                    <a:p>
                      <a:endParaRPr lang="en-US" sz="140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endParaRPr lang="en-US" sz="1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8453985"/>
                  </a:ext>
                </a:extLst>
              </a:tr>
              <a:tr h="730324">
                <a:tc>
                  <a:txBody>
                    <a:bodyPr/>
                    <a:lstStyle/>
                    <a:p>
                      <a:r>
                        <a:rPr lang="en-US" sz="1400" b="1">
                          <a:solidFill>
                            <a:schemeClr val="tx1"/>
                          </a:solidFill>
                          <a:latin typeface="Arial"/>
                          <a:cs typeface="Arial"/>
                        </a:rPr>
                        <a:t>Administration 2</a:t>
                      </a:r>
                    </a:p>
                    <a:p>
                      <a:r>
                        <a:rPr lang="en-US" sz="1400" kern="1200">
                          <a:solidFill>
                            <a:schemeClr val="dk1"/>
                          </a:solidFill>
                          <a:effectLst/>
                          <a:latin typeface="Arial"/>
                          <a:cs typeface="Arial"/>
                        </a:rPr>
                        <a:t>May </a:t>
                      </a:r>
                      <a:r>
                        <a:rPr lang="en-US" sz="1400" kern="1200">
                          <a:solidFill>
                            <a:schemeClr val="tx1"/>
                          </a:solidFill>
                          <a:effectLst/>
                          <a:latin typeface="Arial"/>
                          <a:cs typeface="Arial"/>
                        </a:rPr>
                        <a:t>18</a:t>
                      </a:r>
                      <a:r>
                        <a:rPr lang="en-US" sz="1400" b="0" i="0" u="none" strike="noStrike" kern="1200" noProof="0">
                          <a:solidFill>
                            <a:schemeClr val="tx1"/>
                          </a:solidFill>
                          <a:effectLst/>
                        </a:rPr>
                        <a:t>–</a:t>
                      </a:r>
                      <a:r>
                        <a:rPr lang="en-US" sz="1400" kern="1200">
                          <a:solidFill>
                            <a:schemeClr val="tx1"/>
                          </a:solidFill>
                          <a:effectLst/>
                          <a:latin typeface="Arial"/>
                          <a:cs typeface="Arial"/>
                        </a:rPr>
                        <a:t>21, 24</a:t>
                      </a:r>
                      <a:r>
                        <a:rPr lang="en-US" sz="1400" b="0" i="0" u="none" strike="noStrike" kern="1200" noProof="0">
                          <a:solidFill>
                            <a:schemeClr val="tx1"/>
                          </a:solidFill>
                          <a:effectLst/>
                        </a:rPr>
                        <a:t>–</a:t>
                      </a:r>
                      <a:r>
                        <a:rPr lang="en-US" sz="1400" kern="1200">
                          <a:solidFill>
                            <a:schemeClr val="tx1"/>
                          </a:solidFill>
                          <a:effectLst/>
                          <a:latin typeface="Arial"/>
                          <a:cs typeface="Arial"/>
                        </a:rPr>
                        <a:t>28</a:t>
                      </a:r>
                      <a:endParaRPr lang="en-US" sz="1400">
                        <a:solidFill>
                          <a:schemeClr val="tx1"/>
                        </a:solidFill>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7252270"/>
                  </a:ext>
                </a:extLst>
              </a:tr>
              <a:tr h="769519">
                <a:tc>
                  <a:txBody>
                    <a:bodyPr/>
                    <a:lstStyle/>
                    <a:p>
                      <a:r>
                        <a:rPr lang="en-US" sz="1400" b="1">
                          <a:solidFill>
                            <a:schemeClr val="tx1"/>
                          </a:solidFill>
                          <a:latin typeface="Arial"/>
                          <a:cs typeface="Arial"/>
                        </a:rPr>
                        <a:t>Administration 3</a:t>
                      </a:r>
                    </a:p>
                    <a:p>
                      <a:r>
                        <a:rPr lang="en-US" sz="1400" kern="1200">
                          <a:solidFill>
                            <a:schemeClr val="dk1"/>
                          </a:solidFill>
                          <a:effectLst/>
                          <a:latin typeface="Arial"/>
                          <a:cs typeface="Arial"/>
                        </a:rPr>
                        <a:t>June </a:t>
                      </a:r>
                      <a:r>
                        <a:rPr lang="en-US" sz="1400" kern="1200">
                          <a:solidFill>
                            <a:schemeClr val="tx1"/>
                          </a:solidFill>
                          <a:effectLst/>
                          <a:latin typeface="Arial"/>
                          <a:cs typeface="Arial"/>
                        </a:rPr>
                        <a:t>1</a:t>
                      </a:r>
                      <a:r>
                        <a:rPr lang="en-US" sz="1400" b="0" i="0" u="none" strike="noStrike" kern="1200" noProof="0">
                          <a:solidFill>
                            <a:schemeClr val="tx1"/>
                          </a:solidFill>
                          <a:effectLst/>
                        </a:rPr>
                        <a:t>–</a:t>
                      </a:r>
                      <a:r>
                        <a:rPr lang="en-US" sz="1400" kern="1200">
                          <a:solidFill>
                            <a:schemeClr val="tx1"/>
                          </a:solidFill>
                          <a:effectLst/>
                          <a:latin typeface="Arial"/>
                          <a:cs typeface="Arial"/>
                        </a:rPr>
                        <a:t>4, 7</a:t>
                      </a:r>
                      <a:r>
                        <a:rPr lang="en-US" sz="1400" b="0" i="0" u="none" strike="noStrike" kern="1200" noProof="0">
                          <a:solidFill>
                            <a:schemeClr val="tx1"/>
                          </a:solidFill>
                          <a:effectLst/>
                        </a:rPr>
                        <a:t>–</a:t>
                      </a:r>
                      <a:r>
                        <a:rPr lang="en-US" sz="1400" kern="1200">
                          <a:solidFill>
                            <a:schemeClr val="tx1"/>
                          </a:solidFill>
                          <a:effectLst/>
                          <a:latin typeface="Arial"/>
                          <a:cs typeface="Arial"/>
                        </a:rPr>
                        <a:t>11</a:t>
                      </a:r>
                      <a:endParaRPr lang="en-US" sz="1400">
                        <a:solidFill>
                          <a:schemeClr val="tx1"/>
                        </a:solidFill>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9 Exams</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25 Exams</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25 Exams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76964127"/>
                  </a:ext>
                </a:extLst>
              </a:tr>
            </a:tbl>
          </a:graphicData>
        </a:graphic>
      </p:graphicFrame>
      <p:sp>
        <p:nvSpPr>
          <p:cNvPr id="2" name="TextBox 1">
            <a:extLst>
              <a:ext uri="{FF2B5EF4-FFF2-40B4-BE49-F238E27FC236}">
                <a16:creationId xmlns:a16="http://schemas.microsoft.com/office/drawing/2014/main" id="{2A549036-BD4D-774A-937F-F4A1871F9FC7}"/>
              </a:ext>
            </a:extLst>
          </p:cNvPr>
          <p:cNvSpPr txBox="1"/>
          <p:nvPr/>
        </p:nvSpPr>
        <p:spPr>
          <a:xfrm>
            <a:off x="356461" y="5556374"/>
            <a:ext cx="6887302" cy="442035"/>
          </a:xfrm>
          <a:prstGeom prst="rect">
            <a:avLst/>
          </a:prstGeom>
          <a:noFill/>
        </p:spPr>
        <p:txBody>
          <a:bodyPr wrap="square" lIns="36000" tIns="36000" rIns="36000" bIns="36000" rtlCol="0" anchor="t">
            <a:spAutoFit/>
          </a:bodyPr>
          <a:lstStyle/>
          <a:p>
            <a:r>
              <a:rPr lang="en-US" sz="1200">
                <a:latin typeface="Arial"/>
                <a:ea typeface="Calibri" panose="020F0502020204030204" pitchFamily="34" charset="0"/>
                <a:cs typeface="Arial"/>
              </a:rPr>
              <a:t>*AP Chinese and AP Japanese Language and Culture Exams are administered in school on a computer-based platform, in all three administrations.</a:t>
            </a:r>
          </a:p>
        </p:txBody>
      </p:sp>
    </p:spTree>
    <p:extLst>
      <p:ext uri="{BB962C8B-B14F-4D97-AF65-F5344CB8AC3E}">
        <p14:creationId xmlns:p14="http://schemas.microsoft.com/office/powerpoint/2010/main" val="278486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F549CF7-2BD3-5C4A-AA06-178CC7D226D3}"/>
              </a:ext>
            </a:extLst>
          </p:cNvPr>
          <p:cNvGraphicFramePr>
            <a:graphicFrameLocks noGrp="1"/>
          </p:cNvGraphicFramePr>
          <p:nvPr>
            <p:extLst>
              <p:ext uri="{D42A27DB-BD31-4B8C-83A1-F6EECF244321}">
                <p14:modId xmlns:p14="http://schemas.microsoft.com/office/powerpoint/2010/main" val="2208283035"/>
              </p:ext>
            </p:extLst>
          </p:nvPr>
        </p:nvGraphicFramePr>
        <p:xfrm>
          <a:off x="257176" y="146898"/>
          <a:ext cx="11678662" cy="6412992"/>
        </p:xfrm>
        <a:graphic>
          <a:graphicData uri="http://schemas.openxmlformats.org/drawingml/2006/table">
            <a:tbl>
              <a:tblPr>
                <a:tableStyleId>{5C22544A-7EE6-4342-B048-85BDC9FD1C3A}</a:tableStyleId>
              </a:tblPr>
              <a:tblGrid>
                <a:gridCol w="3582412">
                  <a:extLst>
                    <a:ext uri="{9D8B030D-6E8A-4147-A177-3AD203B41FA5}">
                      <a16:colId xmlns:a16="http://schemas.microsoft.com/office/drawing/2014/main" val="317600549"/>
                    </a:ext>
                  </a:extLst>
                </a:gridCol>
                <a:gridCol w="2698750">
                  <a:extLst>
                    <a:ext uri="{9D8B030D-6E8A-4147-A177-3AD203B41FA5}">
                      <a16:colId xmlns:a16="http://schemas.microsoft.com/office/drawing/2014/main" val="802339195"/>
                    </a:ext>
                  </a:extLst>
                </a:gridCol>
                <a:gridCol w="2698750">
                  <a:extLst>
                    <a:ext uri="{9D8B030D-6E8A-4147-A177-3AD203B41FA5}">
                      <a16:colId xmlns:a16="http://schemas.microsoft.com/office/drawing/2014/main" val="2766417436"/>
                    </a:ext>
                  </a:extLst>
                </a:gridCol>
                <a:gridCol w="2698750">
                  <a:extLst>
                    <a:ext uri="{9D8B030D-6E8A-4147-A177-3AD203B41FA5}">
                      <a16:colId xmlns:a16="http://schemas.microsoft.com/office/drawing/2014/main" val="2376144629"/>
                    </a:ext>
                  </a:extLst>
                </a:gridCol>
              </a:tblGrid>
              <a:tr h="163024">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AP Exam</a:t>
                      </a:r>
                      <a:endParaRPr lang="en-US" sz="1600" b="1" i="0" u="none" strike="noStrike">
                        <a:solidFill>
                          <a:schemeClr val="tx2"/>
                        </a:solidFill>
                        <a:effectLst/>
                        <a:latin typeface="Arial" panose="020B0604020202020204" pitchFamily="34" charset="0"/>
                        <a:cs typeface="Arial" panose="020B0604020202020204" pitchFamily="34" charset="0"/>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Administration 1</a:t>
                      </a:r>
                    </a:p>
                    <a:p>
                      <a:r>
                        <a:rPr lang="en-US" sz="1000" kern="1200">
                          <a:solidFill>
                            <a:schemeClr val="tx2"/>
                          </a:solidFill>
                          <a:effectLst/>
                          <a:latin typeface="Arial"/>
                          <a:cs typeface="Arial"/>
                        </a:rPr>
                        <a:t>May 3</a:t>
                      </a:r>
                      <a:r>
                        <a:rPr lang="en-US" sz="1000" b="0" i="0" u="none" strike="noStrike" kern="1200" noProof="0">
                          <a:solidFill>
                            <a:schemeClr val="tx2"/>
                          </a:solidFill>
                          <a:effectLst/>
                        </a:rPr>
                        <a:t>–</a:t>
                      </a:r>
                      <a:r>
                        <a:rPr lang="en-US" sz="1000" kern="1200">
                          <a:solidFill>
                            <a:schemeClr val="tx2"/>
                          </a:solidFill>
                          <a:effectLst/>
                          <a:latin typeface="Arial"/>
                          <a:cs typeface="Arial"/>
                        </a:rPr>
                        <a:t>7, 10</a:t>
                      </a:r>
                      <a:r>
                        <a:rPr lang="en-US" sz="1000" b="0" i="0" u="none" strike="noStrike" kern="1200" noProof="0">
                          <a:solidFill>
                            <a:schemeClr val="tx2"/>
                          </a:solidFill>
                          <a:effectLst/>
                        </a:rPr>
                        <a:t>–</a:t>
                      </a:r>
                      <a:r>
                        <a:rPr lang="en-US" sz="1000" kern="1200">
                          <a:solidFill>
                            <a:schemeClr val="tx2"/>
                          </a:solidFill>
                          <a:effectLst/>
                          <a:latin typeface="Arial"/>
                          <a:cs typeface="Arial"/>
                        </a:rPr>
                        <a:t>12, 14, and 17</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lang="en-US" sz="1600" b="1" u="none" strike="noStrike">
                          <a:solidFill>
                            <a:schemeClr val="tx2"/>
                          </a:solidFill>
                          <a:effectLst/>
                          <a:latin typeface="Arial" panose="020B0604020202020204" pitchFamily="34" charset="0"/>
                          <a:cs typeface="Arial" panose="020B0604020202020204" pitchFamily="34" charset="0"/>
                        </a:rPr>
                        <a:t>Administration 2</a:t>
                      </a:r>
                    </a:p>
                    <a:p>
                      <a:r>
                        <a:rPr lang="en-US" sz="1000" kern="1200">
                          <a:solidFill>
                            <a:schemeClr val="tx2"/>
                          </a:solidFill>
                          <a:effectLst/>
                          <a:latin typeface="Arial"/>
                          <a:cs typeface="Arial"/>
                        </a:rPr>
                        <a:t>May 18</a:t>
                      </a:r>
                      <a:r>
                        <a:rPr lang="en-US" sz="1000" b="0" i="0" u="none" strike="noStrike" kern="1200" noProof="0">
                          <a:solidFill>
                            <a:schemeClr val="tx2"/>
                          </a:solidFill>
                          <a:effectLst/>
                        </a:rPr>
                        <a:t>–</a:t>
                      </a:r>
                      <a:r>
                        <a:rPr lang="en-US" sz="1000" kern="1200">
                          <a:solidFill>
                            <a:schemeClr val="tx2"/>
                          </a:solidFill>
                          <a:effectLst/>
                          <a:latin typeface="Arial"/>
                          <a:cs typeface="Arial"/>
                        </a:rPr>
                        <a:t>21, 24</a:t>
                      </a:r>
                      <a:r>
                        <a:rPr lang="en-US" sz="1000" b="0" i="0" u="none" strike="noStrike" kern="1200" noProof="0">
                          <a:solidFill>
                            <a:schemeClr val="tx2"/>
                          </a:solidFill>
                          <a:effectLst/>
                        </a:rPr>
                        <a:t>–</a:t>
                      </a:r>
                      <a:r>
                        <a:rPr lang="en-US" sz="1000" kern="1200">
                          <a:solidFill>
                            <a:schemeClr val="tx2"/>
                          </a:solidFill>
                          <a:effectLst/>
                          <a:latin typeface="Arial"/>
                          <a:cs typeface="Arial"/>
                        </a:rPr>
                        <a:t>28</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Administration 3</a:t>
                      </a:r>
                    </a:p>
                    <a:p>
                      <a:r>
                        <a:rPr lang="en-US" sz="1000" kern="1200">
                          <a:solidFill>
                            <a:schemeClr val="tx2"/>
                          </a:solidFill>
                          <a:effectLst/>
                          <a:latin typeface="Arial"/>
                          <a:cs typeface="Arial"/>
                        </a:rPr>
                        <a:t>June 1</a:t>
                      </a:r>
                      <a:r>
                        <a:rPr lang="en-US" sz="1000" b="0" i="0" u="none" strike="noStrike" kern="1200" noProof="0">
                          <a:solidFill>
                            <a:schemeClr val="tx2"/>
                          </a:solidFill>
                          <a:effectLst/>
                        </a:rPr>
                        <a:t>–</a:t>
                      </a:r>
                      <a:r>
                        <a:rPr lang="en-US" sz="1000" kern="1200">
                          <a:solidFill>
                            <a:schemeClr val="tx2"/>
                          </a:solidFill>
                          <a:effectLst/>
                          <a:latin typeface="Arial"/>
                          <a:cs typeface="Arial"/>
                        </a:rPr>
                        <a:t>4, 7</a:t>
                      </a:r>
                      <a:r>
                        <a:rPr lang="en-US" sz="1000" b="0" i="0" u="none" strike="noStrike" kern="1200" noProof="0">
                          <a:solidFill>
                            <a:schemeClr val="tx2"/>
                          </a:solidFill>
                          <a:effectLst/>
                        </a:rPr>
                        <a:t>–</a:t>
                      </a:r>
                      <a:r>
                        <a:rPr lang="en-US" sz="1000" kern="1200">
                          <a:solidFill>
                            <a:schemeClr val="tx2"/>
                          </a:solidFill>
                          <a:effectLst/>
                          <a:latin typeface="Arial"/>
                          <a:cs typeface="Arial"/>
                        </a:rPr>
                        <a:t>11</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426935671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Art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0907579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Biology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32533676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Calculus AB</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992600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Calculus BC</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6940110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Chemistry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8246653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Chinese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Computer-Based*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6252456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Comparative Government and Politics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304692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Computer Science A</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724215151"/>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Computer Science Principles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1728474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English Language and Composition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2625110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English Literature and Composition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40175271"/>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Environmental Science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75206886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European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3671692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French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41081188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German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07468098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Human Geography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Digital and/or At-Home Digital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Digital and/or At-Home Digital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8701744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Italian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3509874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Japanese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Computer-Based*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65918439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Latin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9147975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Macroeconomics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57605159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Microeconomics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88185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Music Theory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80833709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1: Algebra-Based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25316004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2: Algebra-Based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66646432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C: Electricity and Magnetism</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82267511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C: Mechanics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4926160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Psychology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03064395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Seminar</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3420838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Spanish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82521371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Spanish Literature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41534120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Statistics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60188520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United States Government and Politics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85478422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United States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84653944"/>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World History: Modern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73648549"/>
                  </a:ext>
                </a:extLst>
              </a:tr>
            </a:tbl>
          </a:graphicData>
        </a:graphic>
      </p:graphicFrame>
      <p:sp>
        <p:nvSpPr>
          <p:cNvPr id="4" name="TextBox 3">
            <a:extLst>
              <a:ext uri="{FF2B5EF4-FFF2-40B4-BE49-F238E27FC236}">
                <a16:creationId xmlns:a16="http://schemas.microsoft.com/office/drawing/2014/main" id="{57416592-B6BB-2E49-A9A8-C96FC96683A6}"/>
              </a:ext>
            </a:extLst>
          </p:cNvPr>
          <p:cNvSpPr txBox="1"/>
          <p:nvPr/>
        </p:nvSpPr>
        <p:spPr>
          <a:xfrm>
            <a:off x="257176" y="6593872"/>
            <a:ext cx="8898547" cy="211203"/>
          </a:xfrm>
          <a:prstGeom prst="rect">
            <a:avLst/>
          </a:prstGeom>
          <a:noFill/>
        </p:spPr>
        <p:txBody>
          <a:bodyPr wrap="square" lIns="36000" tIns="36000" rIns="36000" bIns="36000" rtlCol="0">
            <a:spAutoFit/>
          </a:bodyPr>
          <a:lstStyle/>
          <a:p>
            <a:r>
              <a:rPr lang="en-US" sz="900">
                <a:latin typeface="Arial" panose="020B0604020202020204" pitchFamily="34" charset="0"/>
                <a:cs typeface="Arial" panose="020B0604020202020204" pitchFamily="34" charset="0"/>
              </a:rPr>
              <a:t>*AP Chinese and AP Japanese are administered in-school on a computer-based platform, in all three administrations.</a:t>
            </a:r>
          </a:p>
        </p:txBody>
      </p:sp>
    </p:spTree>
    <p:extLst>
      <p:ext uri="{BB962C8B-B14F-4D97-AF65-F5344CB8AC3E}">
        <p14:creationId xmlns:p14="http://schemas.microsoft.com/office/powerpoint/2010/main" val="95409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D73264-DC82-1D42-A30D-43A950D34FBD}"/>
              </a:ext>
            </a:extLst>
          </p:cNvPr>
          <p:cNvSpPr/>
          <p:nvPr/>
        </p:nvSpPr>
        <p:spPr>
          <a:xfrm>
            <a:off x="2892802" y="1547045"/>
            <a:ext cx="3071750"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5" name="Rectangle 14">
            <a:extLst>
              <a:ext uri="{FF2B5EF4-FFF2-40B4-BE49-F238E27FC236}">
                <a16:creationId xmlns:a16="http://schemas.microsoft.com/office/drawing/2014/main" id="{26CFD4D1-33E0-DC4A-99FD-4ED9AD40C8C7}"/>
              </a:ext>
            </a:extLst>
          </p:cNvPr>
          <p:cNvSpPr/>
          <p:nvPr/>
        </p:nvSpPr>
        <p:spPr>
          <a:xfrm>
            <a:off x="6210431" y="1547045"/>
            <a:ext cx="3015931"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50115ED4-1F0D-504A-A457-6E101B835C03}"/>
              </a:ext>
            </a:extLst>
          </p:cNvPr>
          <p:cNvSpPr/>
          <p:nvPr/>
        </p:nvSpPr>
        <p:spPr>
          <a:xfrm>
            <a:off x="9410832" y="1547045"/>
            <a:ext cx="2452921" cy="729766"/>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3" name="Rectangle 12">
            <a:extLst>
              <a:ext uri="{FF2B5EF4-FFF2-40B4-BE49-F238E27FC236}">
                <a16:creationId xmlns:a16="http://schemas.microsoft.com/office/drawing/2014/main" id="{D70687D2-55D6-FB44-A869-DDD1A23279DC}"/>
              </a:ext>
            </a:extLst>
          </p:cNvPr>
          <p:cNvSpPr/>
          <p:nvPr/>
        </p:nvSpPr>
        <p:spPr>
          <a:xfrm>
            <a:off x="371248" y="1547045"/>
            <a:ext cx="2324581"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2" name="Title 1">
            <a:extLst>
              <a:ext uri="{FF2B5EF4-FFF2-40B4-BE49-F238E27FC236}">
                <a16:creationId xmlns:a16="http://schemas.microsoft.com/office/drawing/2014/main" id="{41205A94-9692-4249-9EE3-5E5558813CAF}"/>
              </a:ext>
            </a:extLst>
          </p:cNvPr>
          <p:cNvSpPr>
            <a:spLocks noGrp="1"/>
          </p:cNvSpPr>
          <p:nvPr>
            <p:ph type="title"/>
          </p:nvPr>
        </p:nvSpPr>
        <p:spPr/>
        <p:txBody>
          <a:bodyPr/>
          <a:lstStyle/>
          <a:p>
            <a:r>
              <a:rPr lang="en-US"/>
              <a:t>Summary: Exam Administration Options</a:t>
            </a:r>
          </a:p>
        </p:txBody>
      </p:sp>
      <p:sp>
        <p:nvSpPr>
          <p:cNvPr id="4" name="Subtitle 3">
            <a:extLst>
              <a:ext uri="{FF2B5EF4-FFF2-40B4-BE49-F238E27FC236}">
                <a16:creationId xmlns:a16="http://schemas.microsoft.com/office/drawing/2014/main" id="{DAA0C21D-1B8A-40BD-83D2-61452B452558}"/>
              </a:ext>
            </a:extLst>
          </p:cNvPr>
          <p:cNvSpPr>
            <a:spLocks noGrp="1"/>
          </p:cNvSpPr>
          <p:nvPr>
            <p:ph type="subTitle" idx="1"/>
          </p:nvPr>
        </p:nvSpPr>
        <p:spPr>
          <a:xfrm>
            <a:off x="356461" y="1078726"/>
            <a:ext cx="7550410" cy="413175"/>
          </a:xfrm>
        </p:spPr>
        <p:txBody>
          <a:bodyPr/>
          <a:lstStyle/>
          <a:p>
            <a:r>
              <a:rPr lang="en-US"/>
              <a:t>Schools can mix and match among these testing options.</a:t>
            </a:r>
          </a:p>
        </p:txBody>
      </p:sp>
      <p:sp>
        <p:nvSpPr>
          <p:cNvPr id="6" name="TextBox 5">
            <a:extLst>
              <a:ext uri="{FF2B5EF4-FFF2-40B4-BE49-F238E27FC236}">
                <a16:creationId xmlns:a16="http://schemas.microsoft.com/office/drawing/2014/main" id="{08E13D0B-EA54-4B99-BA55-5541290207D1}"/>
              </a:ext>
            </a:extLst>
          </p:cNvPr>
          <p:cNvSpPr txBox="1"/>
          <p:nvPr/>
        </p:nvSpPr>
        <p:spPr>
          <a:xfrm>
            <a:off x="415268" y="5360116"/>
            <a:ext cx="11459786" cy="784830"/>
          </a:xfrm>
          <a:prstGeom prst="rect">
            <a:avLst/>
          </a:prstGeom>
          <a:solidFill>
            <a:schemeClr val="accent2">
              <a:lumMod val="95000"/>
            </a:schemeClr>
          </a:solidFill>
        </p:spPr>
        <p:txBody>
          <a:bodyPr wrap="square" lIns="182880" tIns="91440" rIns="91440" bIns="91440" rtlCol="0" anchor="t">
            <a:spAutoFit/>
          </a:bodyPr>
          <a:lstStyle/>
          <a:p>
            <a:pPr marL="1036320" indent="-233045" defTabSz="931433" fontAlgn="base">
              <a:spcAft>
                <a:spcPct val="0"/>
              </a:spcAft>
              <a:buClr>
                <a:srgbClr val="009CDE"/>
              </a:buClr>
              <a:buSzPct val="80000"/>
              <a:buFont typeface="Verdana" pitchFamily="34" charset="0"/>
              <a:buChar char="•"/>
              <a:defRPr/>
            </a:pPr>
            <a:r>
              <a:rPr lang="en-US" sz="1300" b="0" i="0">
                <a:effectLst/>
                <a:latin typeface="Arial"/>
                <a:ea typeface="Roboto" panose="02000000000000000000" pitchFamily="2" charset="0"/>
                <a:cs typeface="Arial"/>
              </a:rPr>
              <a:t>Schools </a:t>
            </a:r>
            <a:r>
              <a:rPr lang="en-US" sz="1300">
                <a:latin typeface="Arial"/>
                <a:ea typeface="Roboto" panose="02000000000000000000" pitchFamily="2" charset="0"/>
                <a:cs typeface="Arial"/>
              </a:rPr>
              <a:t>don't</a:t>
            </a:r>
            <a:r>
              <a:rPr lang="en-US" sz="1300" b="0" i="0">
                <a:effectLst/>
                <a:latin typeface="Arial"/>
                <a:ea typeface="Roboto" panose="02000000000000000000" pitchFamily="2" charset="0"/>
                <a:cs typeface="Arial"/>
              </a:rPr>
              <a:t> </a:t>
            </a:r>
            <a:r>
              <a:rPr lang="en-US" sz="1300">
                <a:latin typeface="Arial"/>
                <a:ea typeface="Roboto" panose="02000000000000000000" pitchFamily="2" charset="0"/>
                <a:cs typeface="Arial"/>
              </a:rPr>
              <a:t>need</a:t>
            </a:r>
            <a:r>
              <a:rPr lang="en-US" sz="1300" b="0" i="0">
                <a:effectLst/>
                <a:latin typeface="Arial"/>
                <a:ea typeface="Roboto" panose="02000000000000000000" pitchFamily="2" charset="0"/>
                <a:cs typeface="Arial"/>
              </a:rPr>
              <a:t> to pick just one of the testing windows.</a:t>
            </a:r>
            <a:endParaRPr lang="en-US">
              <a:latin typeface="Arial"/>
              <a:cs typeface="Arial"/>
            </a:endParaRPr>
          </a:p>
          <a:p>
            <a:pPr marL="1036320" indent="-233045" defTabSz="931433" fontAlgn="base">
              <a:spcAft>
                <a:spcPct val="0"/>
              </a:spcAft>
              <a:buClr>
                <a:srgbClr val="009CDE"/>
              </a:buClr>
              <a:buSzPct val="80000"/>
              <a:buFont typeface="Verdana" pitchFamily="34" charset="0"/>
              <a:buChar char="•"/>
              <a:defRPr/>
            </a:pP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Not all courses have an at-home digital exam option due to fairness and security concerns. </a:t>
            </a:r>
            <a:endParaRPr lang="en-US" altLang="zh-CN" sz="1300" b="0" i="0" u="none" strike="noStrike" kern="1200" cap="none" spc="0" normalizeH="0" baseline="0" noProof="1">
              <a:ln>
                <a:noFill/>
              </a:ln>
              <a:effectLst/>
              <a:uLnTx/>
              <a:uFillTx/>
              <a:latin typeface="Arial"/>
              <a:ea typeface="Roboto" panose="02000000000000000000" pitchFamily="2" charset="0"/>
              <a:cs typeface="Arial"/>
            </a:endParaRPr>
          </a:p>
          <a:p>
            <a:pPr marL="1036320" indent="-233045" defTabSz="931433" fontAlgn="base">
              <a:spcAft>
                <a:spcPct val="0"/>
              </a:spcAft>
              <a:buClr>
                <a:srgbClr val="009CDE"/>
              </a:buClr>
              <a:buSzPct val="80000"/>
              <a:buFont typeface="Verdana" pitchFamily="34" charset="0"/>
              <a:buChar char="•"/>
              <a:defRPr/>
            </a:pPr>
            <a:r>
              <a:rPr lang="en-US" altLang="zh-CN" sz="1300" noProof="1">
                <a:latin typeface="Arial"/>
                <a:ea typeface="Roboto" panose="02000000000000000000" pitchFamily="2" charset="0"/>
                <a:cs typeface="Arial"/>
              </a:rPr>
              <a:t>An</a:t>
            </a: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 additional digital exam makeup date will be provided after Administration </a:t>
            </a:r>
            <a:r>
              <a:rPr lang="en-US" altLang="zh-CN" sz="1300" noProof="1">
                <a:latin typeface="Arial"/>
                <a:ea typeface="Roboto" panose="02000000000000000000" pitchFamily="2" charset="0"/>
                <a:cs typeface="Arial"/>
              </a:rPr>
              <a:t>3 for all subjects that have digital exams.</a:t>
            </a: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 </a:t>
            </a:r>
            <a:endParaRPr lang="en-US" altLang="zh-CN" sz="1300" b="0" i="0" u="none" strike="noStrike" kern="1200" cap="none" spc="0" normalizeH="0" baseline="0" noProof="1">
              <a:ln>
                <a:noFill/>
              </a:ln>
              <a:effectLst/>
              <a:uLnTx/>
              <a:uFillTx/>
              <a:latin typeface="Arial"/>
              <a:ea typeface="Roboto" panose="02000000000000000000" pitchFamily="2" charset="0"/>
              <a:cs typeface="Arial"/>
            </a:endParaRPr>
          </a:p>
        </p:txBody>
      </p:sp>
      <p:sp>
        <p:nvSpPr>
          <p:cNvPr id="5" name="TextBox 4">
            <a:extLst>
              <a:ext uri="{FF2B5EF4-FFF2-40B4-BE49-F238E27FC236}">
                <a16:creationId xmlns:a16="http://schemas.microsoft.com/office/drawing/2014/main" id="{44259ED0-0AE7-B844-B593-EE21DD91A856}"/>
              </a:ext>
            </a:extLst>
          </p:cNvPr>
          <p:cNvSpPr txBox="1"/>
          <p:nvPr/>
        </p:nvSpPr>
        <p:spPr>
          <a:xfrm>
            <a:off x="409829" y="1614103"/>
            <a:ext cx="2286000" cy="291169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1</a:t>
            </a:r>
          </a:p>
          <a:p>
            <a:pPr algn="ctr">
              <a:defRPr/>
            </a:pPr>
            <a:r>
              <a:rPr lang="en-US" sz="1200">
                <a:latin typeface="Arial"/>
                <a:cs typeface="Arial"/>
              </a:rPr>
              <a:t>(Paper and Pencil Only)</a:t>
            </a:r>
            <a:r>
              <a:rPr kumimoji="0" lang="en-US" sz="1200" i="0" u="none" strike="noStrike" kern="1200" cap="none" spc="0" normalizeH="0" baseline="0" noProof="0">
                <a:ln>
                  <a:noFill/>
                </a:ln>
                <a:effectLst/>
                <a:uLnTx/>
                <a:uFillTx/>
                <a:latin typeface="Arial"/>
                <a:cs typeface="Arial"/>
              </a:rPr>
              <a:t>  </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a:t>
            </a:r>
            <a:r>
              <a:rPr lang="en-US" sz="1200" b="1">
                <a:latin typeface="Arial"/>
                <a:cs typeface="Arial"/>
              </a:rPr>
              <a:t>3</a:t>
            </a:r>
            <a:r>
              <a:rPr lang="en-US" sz="1200">
                <a:ea typeface="+mn-lt"/>
                <a:cs typeface="+mn-lt"/>
              </a:rPr>
              <a:t>–</a:t>
            </a:r>
            <a:r>
              <a:rPr lang="en-US" sz="1200" b="1">
                <a:latin typeface="Arial"/>
                <a:cs typeface="Arial"/>
              </a:rPr>
              <a:t>7</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10</a:t>
            </a:r>
            <a:r>
              <a:rPr lang="en-US" sz="1200">
                <a:ea typeface="+mn-lt"/>
                <a:cs typeface="+mn-lt"/>
              </a:rPr>
              <a:t>–</a:t>
            </a:r>
            <a:r>
              <a:rPr lang="en-US" sz="1200" b="1">
                <a:latin typeface="Arial"/>
                <a:cs typeface="Arial"/>
              </a:rPr>
              <a:t>12</a:t>
            </a:r>
            <a:r>
              <a:rPr kumimoji="0" lang="en-US" sz="1200" b="1" i="0" u="none" strike="noStrike" kern="1200" cap="none" spc="0" normalizeH="0" baseline="0" noProof="0">
                <a:ln>
                  <a:noFill/>
                </a:ln>
                <a:effectLst/>
                <a:uLnTx/>
                <a:uFillTx/>
                <a:latin typeface="Arial"/>
                <a:cs typeface="Arial"/>
              </a:rPr>
              <a:t>, 14, and 17</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Traditional, full-length </a:t>
            </a:r>
            <a:r>
              <a:rPr lang="en-US" sz="1200">
                <a:latin typeface="Arial"/>
                <a:cs typeface="Arial"/>
              </a:rPr>
              <a:t>paper and pencil exams</a:t>
            </a:r>
            <a:r>
              <a:rPr kumimoji="0" lang="en-US" sz="1200" b="0" i="0" u="none" strike="noStrike" kern="1200" cap="none" spc="0" normalizeH="0" baseline="0" noProof="0">
                <a:ln>
                  <a:noFill/>
                </a:ln>
                <a:effectLst/>
                <a:uLnTx/>
                <a:uFillTx/>
                <a:latin typeface="Arial"/>
                <a:cs typeface="Arial"/>
              </a:rPr>
              <a:t>, administered in school, for all subjects.</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lvl="0" indent="-285750">
              <a:lnSpc>
                <a:spcPct val="107000"/>
              </a:lnSpc>
              <a:spcAft>
                <a:spcPts val="600"/>
              </a:spcAft>
              <a:buFont typeface="Arial" panose="020B0604020202020204" pitchFamily="34" charset="0"/>
              <a:buChar char="•"/>
              <a:defRPr/>
            </a:pPr>
            <a:r>
              <a:rPr lang="en-US" sz="1200">
                <a:latin typeface="Arial"/>
                <a:ea typeface="Calibri" panose="020F0502020204030204" pitchFamily="34" charset="0"/>
                <a:cs typeface="Arial"/>
              </a:rPr>
              <a:t>AP Chinese and AP Japanese Language and Culture will remain in-school, computer-based assessments, as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A7BD41-C8A8-B944-B186-070821E1165A}"/>
              </a:ext>
            </a:extLst>
          </p:cNvPr>
          <p:cNvSpPr txBox="1"/>
          <p:nvPr/>
        </p:nvSpPr>
        <p:spPr>
          <a:xfrm>
            <a:off x="2965637" y="1614103"/>
            <a:ext cx="2926080" cy="355481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a:t>
            </a:r>
            <a:r>
              <a:rPr lang="en-US" sz="1200" b="1">
                <a:latin typeface="Arial"/>
                <a:cs typeface="Arial"/>
              </a:rPr>
              <a:t>2</a:t>
            </a:r>
          </a:p>
          <a:p>
            <a:pPr algn="ctr">
              <a:defRPr/>
            </a:pPr>
            <a:r>
              <a:rPr kumimoji="0" lang="en-US" sz="1200" i="0" u="none" strike="noStrike" kern="1200" cap="none" spc="0" normalizeH="0" baseline="0" noProof="0">
                <a:ln>
                  <a:noFill/>
                </a:ln>
                <a:effectLst/>
                <a:uLnTx/>
                <a:uFillTx/>
                <a:latin typeface="Arial"/>
                <a:cs typeface="Arial"/>
              </a:rPr>
              <a:t>(Half </a:t>
            </a:r>
            <a:r>
              <a:rPr lang="en-US" sz="1200">
                <a:latin typeface="Arial"/>
                <a:cs typeface="Arial"/>
              </a:rPr>
              <a:t>Paper and Pencil</a:t>
            </a:r>
            <a:r>
              <a:rPr kumimoji="0" lang="en-US" sz="1200" i="0" u="none" strike="noStrike" kern="1200" cap="none" spc="0" normalizeH="0" baseline="0" noProof="0">
                <a:ln>
                  <a:noFill/>
                </a:ln>
                <a:effectLst/>
                <a:uLnTx/>
                <a:uFillTx/>
                <a:latin typeface="Arial"/>
                <a:cs typeface="Arial"/>
              </a:rPr>
              <a:t> / Half Digital)</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a:t>
            </a:r>
            <a:r>
              <a:rPr lang="en-US" sz="1200" b="1">
                <a:latin typeface="Arial"/>
                <a:cs typeface="Arial"/>
              </a:rPr>
              <a:t>18</a:t>
            </a:r>
            <a:r>
              <a:rPr lang="en-US" sz="1200">
                <a:ea typeface="+mn-lt"/>
                <a:cs typeface="+mn-lt"/>
              </a:rPr>
              <a:t>–</a:t>
            </a:r>
            <a:r>
              <a:rPr lang="en-US" sz="1200" b="1">
                <a:latin typeface="Arial"/>
                <a:cs typeface="Arial"/>
              </a:rPr>
              <a:t>21</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24</a:t>
            </a:r>
            <a:r>
              <a:rPr lang="en-US" sz="1200">
                <a:ea typeface="+mn-lt"/>
                <a:cs typeface="+mn-lt"/>
              </a:rPr>
              <a:t>–</a:t>
            </a:r>
            <a:r>
              <a:rPr lang="en-US" sz="1200" b="1">
                <a:latin typeface="Arial"/>
                <a:cs typeface="Arial"/>
              </a:rPr>
              <a:t>28</a:t>
            </a:r>
            <a:endParaRPr kumimoji="0" lang="en-US" sz="12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Half of the subjects are full-length </a:t>
            </a:r>
            <a:r>
              <a:rPr lang="en-US" sz="1200">
                <a:latin typeface="Arial"/>
                <a:cs typeface="Arial"/>
              </a:rPr>
              <a:t>paper and pencil</a:t>
            </a:r>
            <a:r>
              <a:rPr kumimoji="0" lang="en-US" sz="1200" b="0" i="0" u="none" strike="noStrike" kern="1200" cap="none" spc="0" normalizeH="0" baseline="0" noProof="0">
                <a:ln>
                  <a:noFill/>
                </a:ln>
                <a:effectLst/>
                <a:uLnTx/>
                <a:uFillTx/>
                <a:latin typeface="Arial"/>
                <a:cs typeface="Arial"/>
              </a:rPr>
              <a:t>, administered in school, and half are full-length digital exams, administered in school or taken at home due to coronavirus precautions.</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Can be used if a school lost significant instructional time due to a delayed school start.</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Make up for conflicts or disruptions during Administration 1.</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Can be used if testing </a:t>
            </a:r>
            <a:r>
              <a:rPr lang="en-US" sz="1200">
                <a:latin typeface="Arial"/>
                <a:cs typeface="Arial"/>
              </a:rPr>
              <a:t>isn't</a:t>
            </a:r>
            <a:r>
              <a:rPr kumimoji="0" lang="en-US" sz="1200" b="0" i="0" u="none" strike="noStrike" kern="1200" cap="none" spc="0" normalizeH="0" baseline="0" noProof="0">
                <a:ln>
                  <a:noFill/>
                </a:ln>
                <a:effectLst/>
                <a:uLnTx/>
                <a:uFillTx/>
                <a:latin typeface="Arial"/>
                <a:cs typeface="Arial"/>
              </a:rPr>
              <a:t> </a:t>
            </a:r>
            <a:r>
              <a:rPr lang="en-US" sz="1200">
                <a:latin typeface="Arial"/>
                <a:cs typeface="Arial"/>
              </a:rPr>
              <a:t>possible</a:t>
            </a:r>
            <a:r>
              <a:rPr kumimoji="0" lang="en-US" sz="1200" b="0" i="0" u="none" strike="noStrike" kern="1200" cap="none" spc="0" normalizeH="0" baseline="0" noProof="0">
                <a:ln>
                  <a:noFill/>
                </a:ln>
                <a:effectLst/>
                <a:uLnTx/>
                <a:uFillTx/>
                <a:latin typeface="Arial"/>
                <a:cs typeface="Arial"/>
              </a:rPr>
              <a:t> for some or all subjects during Administration 1.</a:t>
            </a:r>
            <a:endParaRPr lang="en-US" sz="1200" b="0" i="0" u="none" strike="noStrike" kern="1200" cap="none" spc="0" normalizeH="0" baseline="0" noProof="0">
              <a:ln>
                <a:noFill/>
              </a:ln>
              <a:effectLst/>
              <a:uLnTx/>
              <a:uFillTx/>
              <a:latin typeface="Arial"/>
              <a:cs typeface="Arial"/>
            </a:endParaRPr>
          </a:p>
        </p:txBody>
      </p:sp>
      <p:sp>
        <p:nvSpPr>
          <p:cNvPr id="9" name="TextBox 8">
            <a:extLst>
              <a:ext uri="{FF2B5EF4-FFF2-40B4-BE49-F238E27FC236}">
                <a16:creationId xmlns:a16="http://schemas.microsoft.com/office/drawing/2014/main" id="{BC95C087-B413-A94B-9D49-CC934A82A163}"/>
              </a:ext>
            </a:extLst>
          </p:cNvPr>
          <p:cNvSpPr txBox="1"/>
          <p:nvPr/>
        </p:nvSpPr>
        <p:spPr>
          <a:xfrm>
            <a:off x="6255356" y="1614103"/>
            <a:ext cx="2926080" cy="34470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a:t>
            </a:r>
            <a:r>
              <a:rPr lang="en-US" sz="1200" b="1">
                <a:latin typeface="Arial"/>
                <a:cs typeface="Arial"/>
              </a:rPr>
              <a:t>3</a:t>
            </a:r>
          </a:p>
          <a:p>
            <a:pPr algn="ctr">
              <a:defRPr/>
            </a:pPr>
            <a:r>
              <a:rPr kumimoji="0" lang="en-US" sz="1200" i="0" u="none" strike="noStrike" kern="1200" cap="none" spc="0" normalizeH="0" baseline="0" noProof="0">
                <a:ln>
                  <a:noFill/>
                </a:ln>
                <a:effectLst/>
                <a:uLnTx/>
                <a:uFillTx/>
                <a:latin typeface="Arial"/>
                <a:cs typeface="Arial"/>
              </a:rPr>
              <a:t>(Some </a:t>
            </a:r>
            <a:r>
              <a:rPr lang="en-US" sz="1200">
                <a:latin typeface="Arial"/>
                <a:cs typeface="Arial"/>
              </a:rPr>
              <a:t>Paper and Pencil / Most </a:t>
            </a:r>
            <a:r>
              <a:rPr kumimoji="0" lang="en-US" sz="1200" i="0" u="none" strike="noStrike" kern="1200" cap="none" spc="0" normalizeH="0" baseline="0" noProof="0">
                <a:ln>
                  <a:noFill/>
                </a:ln>
                <a:effectLst/>
                <a:uLnTx/>
                <a:uFillTx/>
                <a:latin typeface="Arial"/>
                <a:cs typeface="Arial"/>
              </a:rPr>
              <a:t>Digital</a:t>
            </a:r>
            <a:r>
              <a:rPr lang="en-US" sz="1200">
                <a:latin typeface="Arial"/>
                <a:cs typeface="Arial"/>
              </a:rPr>
              <a:t>)</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June </a:t>
            </a:r>
            <a:r>
              <a:rPr lang="en-US" sz="1200" b="1">
                <a:latin typeface="Arial"/>
                <a:cs typeface="Arial"/>
              </a:rPr>
              <a:t>1</a:t>
            </a:r>
            <a:r>
              <a:rPr lang="en-US" sz="1200">
                <a:ea typeface="+mn-lt"/>
                <a:cs typeface="+mn-lt"/>
              </a:rPr>
              <a:t>–</a:t>
            </a:r>
            <a:r>
              <a:rPr lang="en-US" sz="1200" b="1">
                <a:latin typeface="Arial"/>
                <a:cs typeface="Arial"/>
              </a:rPr>
              <a:t>4</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7</a:t>
            </a:r>
            <a:r>
              <a:rPr lang="en-US" sz="1200">
                <a:ea typeface="+mn-lt"/>
                <a:cs typeface="+mn-lt"/>
              </a:rPr>
              <a:t>–</a:t>
            </a:r>
            <a:r>
              <a:rPr lang="en-US" sz="1200" b="1">
                <a:latin typeface="Arial"/>
                <a:cs typeface="Arial"/>
              </a:rPr>
              <a:t>11</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Most subjects are full-length digital exams only, administered in school or taken at home due to coronavirus precautions.</a:t>
            </a:r>
            <a:endParaRPr lang="en-US" sz="1200" b="0" i="0" u="none" strike="noStrike" kern="1200" cap="none" spc="0" normalizeH="0" baseline="0" noProof="0">
              <a:ln>
                <a:noFill/>
              </a:ln>
              <a:effectLst/>
              <a:uLnTx/>
              <a:uFillTx/>
              <a:latin typeface="Arial"/>
              <a:cs typeface="Arial"/>
            </a:endParaRPr>
          </a:p>
          <a:p>
            <a:pPr marL="285750" indent="-285750">
              <a:spcBef>
                <a:spcPts val="600"/>
              </a:spcBef>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Can be used if a school lost significant instructional time.</a:t>
            </a:r>
            <a:r>
              <a:rPr lang="en-US" sz="1200">
                <a:latin typeface="Arial"/>
                <a:cs typeface="Arial"/>
              </a:rPr>
              <a:t> </a:t>
            </a:r>
            <a:endParaRPr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Make up for conflicts or disruptions during Administration 1 or Administration </a:t>
            </a:r>
            <a:r>
              <a:rPr lang="en-US" sz="1200">
                <a:latin typeface="Arial"/>
                <a:cs typeface="Arial"/>
              </a:rPr>
              <a:t>2</a:t>
            </a:r>
            <a:r>
              <a:rPr kumimoji="0" lang="en-US" sz="1200" b="0" i="0" u="none" strike="noStrike" kern="1200" cap="none" spc="0" normalizeH="0" baseline="0" noProof="0">
                <a:ln>
                  <a:noFill/>
                </a:ln>
                <a:effectLst/>
                <a:uLnTx/>
                <a:uFillTx/>
                <a:latin typeface="Arial"/>
                <a:cs typeface="Arial"/>
              </a:rPr>
              <a:t>.</a:t>
            </a:r>
            <a:endParaRPr lang="en-US" sz="1200" b="0" i="0" u="none" strike="noStrike" kern="1200" cap="none" spc="0" normalizeH="0" baseline="0" noProof="0">
              <a:ln>
                <a:noFill/>
              </a:ln>
              <a:effectLst/>
              <a:uLnTx/>
              <a:uFillTx/>
              <a:latin typeface="Arial"/>
              <a:cs typeface="Arial"/>
            </a:endParaRPr>
          </a:p>
          <a:p>
            <a:pPr marL="285750" indent="-285750">
              <a:spcBef>
                <a:spcPts val="600"/>
              </a:spcBef>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Can be used if testing </a:t>
            </a:r>
            <a:r>
              <a:rPr lang="en-US" sz="1200">
                <a:latin typeface="Arial"/>
                <a:cs typeface="Arial"/>
              </a:rPr>
              <a:t>isn't </a:t>
            </a:r>
            <a:r>
              <a:rPr kumimoji="0" lang="en-US" sz="1200" b="0" i="0" u="none" strike="noStrike" kern="1200" cap="none" spc="0" normalizeH="0" baseline="0" noProof="0">
                <a:ln>
                  <a:noFill/>
                </a:ln>
                <a:effectLst/>
                <a:uLnTx/>
                <a:uFillTx/>
                <a:latin typeface="Arial"/>
                <a:cs typeface="Arial"/>
              </a:rPr>
              <a:t>possible for some or all subjects during Administration 1 or Administration </a:t>
            </a:r>
            <a:r>
              <a:rPr lang="en-US" sz="1200">
                <a:latin typeface="Arial"/>
                <a:cs typeface="Arial"/>
              </a:rPr>
              <a:t>2</a:t>
            </a:r>
            <a:r>
              <a:rPr kumimoji="0" lang="en-US" sz="1200" b="0" i="0" u="none" strike="noStrike" kern="1200" cap="none" spc="0" normalizeH="0" baseline="0" noProof="0">
                <a:ln>
                  <a:noFill/>
                </a:ln>
                <a:effectLst/>
                <a:uLnTx/>
                <a:uFillTx/>
                <a:latin typeface="Arial"/>
                <a:cs typeface="Arial"/>
              </a:rPr>
              <a:t>.</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49EA522-9DE7-3940-9CBE-13A166A26D59}"/>
              </a:ext>
            </a:extLst>
          </p:cNvPr>
          <p:cNvSpPr txBox="1"/>
          <p:nvPr/>
        </p:nvSpPr>
        <p:spPr>
          <a:xfrm>
            <a:off x="9474405" y="1614103"/>
            <a:ext cx="2325775" cy="1846659"/>
          </a:xfrm>
          <a:prstGeom prst="rect">
            <a:avLst/>
          </a:prstGeom>
          <a:noFill/>
        </p:spPr>
        <p:txBody>
          <a:bodyPr wrap="square" lIns="0" tIns="0" rIns="0" bIns="0" rtlCol="0" anchor="t">
            <a:spAutoFit/>
          </a:bodyPr>
          <a:lstStyle/>
          <a:p>
            <a:pPr algn="ctr">
              <a:defRPr/>
            </a:pPr>
            <a:r>
              <a:rPr kumimoji="0" lang="en-US" sz="1200" b="1" i="0" u="none" strike="noStrike" kern="1200" cap="none" spc="0" normalizeH="0" baseline="0" noProof="0">
                <a:ln>
                  <a:noFill/>
                </a:ln>
                <a:effectLst/>
                <a:uLnTx/>
                <a:uFillTx/>
                <a:latin typeface="Arial"/>
                <a:cs typeface="Arial"/>
              </a:rPr>
              <a:t>Digital Portfolios</a:t>
            </a:r>
            <a:r>
              <a:rPr lang="en-US" sz="1200" b="1">
                <a:latin typeface="Arial"/>
                <a:cs typeface="Arial"/>
              </a:rPr>
              <a:t> </a:t>
            </a: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lgn="ctr">
              <a:defRPr/>
            </a:pPr>
            <a:r>
              <a:rPr kumimoji="0" lang="en-US" sz="1200" b="1" i="0" u="none" strike="noStrike" kern="1200" cap="none" spc="0" normalizeH="0" baseline="0" noProof="0">
                <a:ln>
                  <a:noFill/>
                </a:ln>
                <a:effectLst/>
                <a:uLnTx/>
                <a:uFillTx/>
                <a:latin typeface="Arial"/>
                <a:cs typeface="Arial"/>
              </a:rPr>
              <a:t>Submission Deadline:</a:t>
            </a:r>
            <a:r>
              <a:rPr lang="en-US" sz="1200" b="1">
                <a:latin typeface="Arial"/>
                <a:cs typeface="Arial"/>
              </a:rPr>
              <a:t> </a:t>
            </a:r>
            <a:endParaRPr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20 11:59 p.m. EDT</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Extended deadline for AP Art and Design portfolios and AP Computer Science Principles, AP Seminar, and AP Research performance tasks</a:t>
            </a:r>
            <a:r>
              <a:rPr lang="en-US" sz="1200">
                <a:latin typeface="Arial"/>
                <a:cs typeface="Arial"/>
              </a:rPr>
              <a:t>.</a:t>
            </a:r>
            <a:endParaRPr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324D5F-635A-2049-B41C-C8EB3CFC447D}"/>
              </a:ext>
            </a:extLst>
          </p:cNvPr>
          <p:cNvSpPr txBox="1"/>
          <p:nvPr/>
        </p:nvSpPr>
        <p:spPr>
          <a:xfrm>
            <a:off x="505838" y="5578529"/>
            <a:ext cx="642026" cy="272758"/>
          </a:xfrm>
          <a:prstGeom prst="rect">
            <a:avLst/>
          </a:prstGeom>
          <a:noFill/>
        </p:spPr>
        <p:txBody>
          <a:bodyPr wrap="square" lIns="36000" tIns="36000" rIns="36000" bIns="36000" rtlCol="0" anchor="ctr">
            <a:spAutoFit/>
          </a:bodyPr>
          <a:lstStyle/>
          <a:p>
            <a:r>
              <a:rPr lang="en-US" sz="1300" b="1">
                <a:latin typeface="Arial" panose="020B0604020202020204" pitchFamily="34" charset="0"/>
                <a:cs typeface="Arial" panose="020B0604020202020204" pitchFamily="34" charset="0"/>
              </a:rPr>
              <a:t>Details</a:t>
            </a:r>
          </a:p>
        </p:txBody>
      </p:sp>
    </p:spTree>
    <p:extLst>
      <p:ext uri="{BB962C8B-B14F-4D97-AF65-F5344CB8AC3E}">
        <p14:creationId xmlns:p14="http://schemas.microsoft.com/office/powerpoint/2010/main" val="10652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3" grpId="0" animBg="1"/>
      <p:bldP spid="6" grpId="0" animBg="1"/>
      <p:bldP spid="5" grpId="0"/>
      <p:bldP spid="8" grpId="0"/>
      <p:bldP spid="9" grpId="0"/>
      <p:bldP spid="10"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4024</Words>
  <Application>Microsoft Office PowerPoint</Application>
  <PresentationFormat>Widescreen</PresentationFormat>
  <Paragraphs>827</Paragraphs>
  <Slides>36</Slides>
  <Notes>25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1" baseType="lpstr">
      <vt:lpstr>Aktiv Grotesk</vt:lpstr>
      <vt:lpstr>Arial</vt:lpstr>
      <vt:lpstr>Arial-BoldMT</vt:lpstr>
      <vt:lpstr>ArialMT</vt:lpstr>
      <vt:lpstr>Calibri</vt:lpstr>
      <vt:lpstr>Cambria</vt:lpstr>
      <vt:lpstr>Marlett</vt:lpstr>
      <vt:lpstr>Roboto</vt:lpstr>
      <vt:lpstr>Roboto Slab</vt:lpstr>
      <vt:lpstr>Segoe UI Symbol</vt:lpstr>
      <vt:lpstr>Symbol</vt:lpstr>
      <vt:lpstr>Verdana</vt:lpstr>
      <vt:lpstr>Yu Mincho</vt:lpstr>
      <vt:lpstr>CB-K12</vt:lpstr>
      <vt:lpstr>think-cell Slide</vt:lpstr>
      <vt:lpstr>2021 AP® Exams Overview Guide Preserving Opportunities for Students</vt:lpstr>
      <vt:lpstr>Contents</vt:lpstr>
      <vt:lpstr>About the 2021 AP® Exams</vt:lpstr>
      <vt:lpstr>Overview</vt:lpstr>
      <vt:lpstr>Mix and Match Among 3 Testing Windows</vt:lpstr>
      <vt:lpstr>Mix and Match Between 2 Location Settings</vt:lpstr>
      <vt:lpstr>Overview: Exam Administration Options</vt:lpstr>
      <vt:lpstr>PowerPoint Presentation</vt:lpstr>
      <vt:lpstr>Summary: Exam Administration Options</vt:lpstr>
      <vt:lpstr>Mix and Match Testing Options: Courses</vt:lpstr>
      <vt:lpstr>Mix and Match Testing Options: Sections</vt:lpstr>
      <vt:lpstr>Mix and Match Testing Options: Students</vt:lpstr>
      <vt:lpstr>Additional Details </vt:lpstr>
      <vt:lpstr>AP Exam Schedule</vt:lpstr>
      <vt:lpstr>Reading the AP Exam Schedule</vt:lpstr>
      <vt:lpstr>Administration 1</vt:lpstr>
      <vt:lpstr>Administration 2</vt:lpstr>
      <vt:lpstr>Administration 3</vt:lpstr>
      <vt:lpstr>Digital Portfolio Submission Deadlines</vt:lpstr>
      <vt:lpstr>Planning Your Exam Administration</vt:lpstr>
      <vt:lpstr>How It Works</vt:lpstr>
      <vt:lpstr>Help Safeguard Students Testing in School</vt:lpstr>
      <vt:lpstr>Digital Exams: An Overview</vt:lpstr>
      <vt:lpstr>Digital Exams: Implementation Details</vt:lpstr>
      <vt:lpstr>Digital Exams: Testing Requirements</vt:lpstr>
      <vt:lpstr>Digital Exams: Testing Requirements</vt:lpstr>
      <vt:lpstr>Stay Tuned for More Information</vt:lpstr>
      <vt:lpstr>Additional Resources</vt:lpstr>
      <vt:lpstr>Supports for AP Coordinators</vt:lpstr>
      <vt:lpstr>Supports for Teaching and Learning</vt:lpstr>
      <vt:lpstr>Free Resources for Teachers and Students</vt:lpstr>
      <vt:lpstr>Additional Supports for Teachers</vt:lpstr>
      <vt:lpstr>Additional Supports for Students</vt:lpstr>
      <vt:lpstr>Visit AP Central® for more information</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Stalnaker, Kelly</dc:creator>
  <cp:lastModifiedBy>Dan collea</cp:lastModifiedBy>
  <cp:revision>6</cp:revision>
  <dcterms:created xsi:type="dcterms:W3CDTF">2021-01-19T22:11:19Z</dcterms:created>
  <dcterms:modified xsi:type="dcterms:W3CDTF">2021-02-19T15:28:15Z</dcterms:modified>
</cp:coreProperties>
</file>