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2"/>
  </p:notesMasterIdLst>
  <p:sldIdLst>
    <p:sldId id="274" r:id="rId2"/>
    <p:sldId id="257" r:id="rId3"/>
    <p:sldId id="275" r:id="rId4"/>
    <p:sldId id="276" r:id="rId5"/>
    <p:sldId id="259" r:id="rId6"/>
    <p:sldId id="260" r:id="rId7"/>
    <p:sldId id="261" r:id="rId8"/>
    <p:sldId id="262" r:id="rId9"/>
    <p:sldId id="263" r:id="rId10"/>
    <p:sldId id="264" r:id="rId11"/>
    <p:sldId id="265" r:id="rId12"/>
    <p:sldId id="277" r:id="rId13"/>
    <p:sldId id="266" r:id="rId14"/>
    <p:sldId id="267" r:id="rId15"/>
    <p:sldId id="268" r:id="rId16"/>
    <p:sldId id="269" r:id="rId17"/>
    <p:sldId id="270" r:id="rId18"/>
    <p:sldId id="271" r:id="rId19"/>
    <p:sldId id="272" r:id="rId20"/>
    <p:sldId id="273" r:id="rId21"/>
  </p:sldIdLst>
  <p:sldSz cx="9144000" cy="6858000" type="screen4x3"/>
  <p:notesSz cx="7010400" cy="9296400"/>
  <p:embeddedFontLst>
    <p:embeddedFont>
      <p:font typeface="Arial Black" panose="020B0A04020102020204" pitchFamily="34" charset="0"/>
      <p:regular r:id="rId23"/>
      <p:bold r:id="rId24"/>
    </p:embeddedFont>
    <p:embeddedFont>
      <p:font typeface="Calibri" panose="020F0502020204030204" pitchFamily="34"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9" roundtripDataSignature="AMtx7mi9e36Do/nlADkkSwOomus3uNzlY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n Collea"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3" d="100"/>
          <a:sy n="93" d="100"/>
        </p:scale>
        <p:origin x="1162" y="82"/>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commentAuthors" Target="commentAuthors.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1-11-16T16:45:32.888" idx="1">
    <p:pos x="10" y="10"/>
    <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SB1gA5U"/>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4820"/>
          </a:xfrm>
          <a:prstGeom prst="rect">
            <a:avLst/>
          </a:prstGeom>
          <a:noFill/>
          <a:ln>
            <a:noFill/>
          </a:ln>
        </p:spPr>
        <p:txBody>
          <a:bodyPr spcFirstLastPara="1" wrap="square" lIns="93150" tIns="46575" rIns="93150" bIns="46575"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9" y="0"/>
            <a:ext cx="3037840" cy="464820"/>
          </a:xfrm>
          <a:prstGeom prst="rect">
            <a:avLst/>
          </a:prstGeom>
          <a:noFill/>
          <a:ln>
            <a:noFill/>
          </a:ln>
        </p:spPr>
        <p:txBody>
          <a:bodyPr spcFirstLastPara="1" wrap="square" lIns="93150" tIns="46575" rIns="93150" bIns="46575"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4820"/>
          </a:xfrm>
          <a:prstGeom prst="rect">
            <a:avLst/>
          </a:prstGeom>
          <a:noFill/>
          <a:ln>
            <a:noFill/>
          </a:ln>
        </p:spPr>
        <p:txBody>
          <a:bodyPr spcFirstLastPara="1" wrap="square" lIns="93150" tIns="46575" rIns="93150" bIns="46575"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9" y="8829967"/>
            <a:ext cx="3037840" cy="464820"/>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2E3A42-B08F-4A6D-A689-4A140726E547}" type="slidenum">
              <a:rPr lang="en-US" smtClean="0"/>
              <a:t>1</a:t>
            </a:fld>
            <a:endParaRPr lang="en-US" dirty="0"/>
          </a:p>
        </p:txBody>
      </p:sp>
    </p:spTree>
    <p:extLst>
      <p:ext uri="{BB962C8B-B14F-4D97-AF65-F5344CB8AC3E}">
        <p14:creationId xmlns:p14="http://schemas.microsoft.com/office/powerpoint/2010/main" val="1889483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0: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0: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r>
              <a:rPr lang="en-US"/>
              <a:t>Lindsey Vonn – Vancouver Olympics 2010</a:t>
            </a:r>
            <a:endParaRPr/>
          </a:p>
          <a:p>
            <a:pPr marL="0" lvl="0" indent="0" algn="l" rtl="0">
              <a:spcBef>
                <a:spcPts val="0"/>
              </a:spcBef>
              <a:spcAft>
                <a:spcPts val="0"/>
              </a:spcAft>
              <a:buNone/>
            </a:pPr>
            <a:endParaRPr/>
          </a:p>
          <a:p>
            <a:pPr marL="0" lvl="0" indent="0" algn="l" rtl="0">
              <a:spcBef>
                <a:spcPts val="0"/>
              </a:spcBef>
              <a:spcAft>
                <a:spcPts val="0"/>
              </a:spcAft>
              <a:buNone/>
            </a:pPr>
            <a:r>
              <a:rPr lang="en-US"/>
              <a:t>Forms on SportsYou (Mohawk and Catamount Waivers, Conditioning Training, etc)</a:t>
            </a:r>
            <a:endParaRPr/>
          </a:p>
          <a:p>
            <a:pPr marL="0" lvl="0" indent="0" algn="l" rtl="0">
              <a:spcBef>
                <a:spcPts val="0"/>
              </a:spcBef>
              <a:spcAft>
                <a:spcPts val="0"/>
              </a:spcAft>
              <a:buNone/>
            </a:pPr>
            <a:endParaRPr/>
          </a:p>
          <a:p>
            <a:pPr marL="0" lvl="0" indent="0" algn="l" rtl="0">
              <a:spcBef>
                <a:spcPts val="0"/>
              </a:spcBef>
              <a:spcAft>
                <a:spcPts val="0"/>
              </a:spcAft>
              <a:buNone/>
            </a:pPr>
            <a:r>
              <a:rPr lang="en-US"/>
              <a:t>Per NY State Policy – If any of the schools we are racing against have a snow-day or cancel after school activities then our race has to be postponed.  In this situation we will decide to either cancel practice or conduct an on snow practice if JJHS and NSHS are in session.</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77" name="Google Shape;177;p10:notes"/>
          <p:cNvSpPr txBox="1">
            <a:spLocks noGrp="1"/>
          </p:cNvSpPr>
          <p:nvPr>
            <p:ph type="sldNum" idx="12"/>
          </p:nvPr>
        </p:nvSpPr>
        <p:spPr>
          <a:xfrm>
            <a:off x="3970939"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1: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11: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85" name="Google Shape;185;p11:notes"/>
          <p:cNvSpPr txBox="1">
            <a:spLocks noGrp="1"/>
          </p:cNvSpPr>
          <p:nvPr>
            <p:ph type="sldNum" idx="12"/>
          </p:nvPr>
        </p:nvSpPr>
        <p:spPr>
          <a:xfrm>
            <a:off x="3970939"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2: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12: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94" name="Google Shape;194;p12:notes"/>
          <p:cNvSpPr txBox="1">
            <a:spLocks noGrp="1"/>
          </p:cNvSpPr>
          <p:nvPr>
            <p:ph type="sldNum" idx="12"/>
          </p:nvPr>
        </p:nvSpPr>
        <p:spPr>
          <a:xfrm>
            <a:off x="3970939"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3: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13: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r>
              <a:rPr lang="en-US"/>
              <a:t>Excused absences include sickness, emergency doctors appointments, funeral, college visit, religious observations. Special exams, any special circumstances that are communicated to the coaches and accepted in advance.</a:t>
            </a:r>
            <a:endParaRPr/>
          </a:p>
          <a:p>
            <a:pPr marL="0" lvl="0" indent="0" algn="l" rtl="0">
              <a:spcBef>
                <a:spcPts val="0"/>
              </a:spcBef>
              <a:spcAft>
                <a:spcPts val="0"/>
              </a:spcAft>
              <a:buNone/>
            </a:pPr>
            <a:endParaRPr/>
          </a:p>
          <a:p>
            <a:pPr marL="0" lvl="0" indent="0" algn="l" rtl="0">
              <a:spcBef>
                <a:spcPts val="0"/>
              </a:spcBef>
              <a:spcAft>
                <a:spcPts val="0"/>
              </a:spcAft>
              <a:buNone/>
            </a:pPr>
            <a:r>
              <a:rPr lang="en-US"/>
              <a:t>Reconditioning – Any athlete who misses more than 3 consecutive practices/competitions MUST have minimum reconditioning practices before competing:</a:t>
            </a:r>
            <a:endParaRPr/>
          </a:p>
          <a:p>
            <a:pPr marL="0" lvl="0" indent="0" algn="l" rtl="0">
              <a:spcBef>
                <a:spcPts val="0"/>
              </a:spcBef>
              <a:spcAft>
                <a:spcPts val="0"/>
              </a:spcAft>
              <a:buNone/>
            </a:pPr>
            <a:r>
              <a:rPr lang="en-US"/>
              <a:t>Miss 5 days – 3 reconditioning practices</a:t>
            </a:r>
            <a:endParaRPr/>
          </a:p>
          <a:p>
            <a:pPr marL="0" lvl="0" indent="0" algn="l" rtl="0">
              <a:spcBef>
                <a:spcPts val="0"/>
              </a:spcBef>
              <a:spcAft>
                <a:spcPts val="0"/>
              </a:spcAft>
              <a:buNone/>
            </a:pPr>
            <a:r>
              <a:rPr lang="en-US"/>
              <a:t>Miss 4 days – 2 reconditioning practices</a:t>
            </a:r>
            <a:endParaRPr/>
          </a:p>
          <a:p>
            <a:pPr marL="0" lvl="0" indent="0" algn="l" rtl="0">
              <a:spcBef>
                <a:spcPts val="0"/>
              </a:spcBef>
              <a:spcAft>
                <a:spcPts val="0"/>
              </a:spcAft>
              <a:buNone/>
            </a:pPr>
            <a:r>
              <a:rPr lang="en-US"/>
              <a:t>Miss 3 days – 1 reconditioning practice    </a:t>
            </a:r>
            <a:endParaRPr/>
          </a:p>
          <a:p>
            <a:pPr marL="0" lvl="0" indent="0" algn="l" rtl="0">
              <a:spcBef>
                <a:spcPts val="0"/>
              </a:spcBef>
              <a:spcAft>
                <a:spcPts val="0"/>
              </a:spcAft>
              <a:buNone/>
            </a:pPr>
            <a:endParaRPr/>
          </a:p>
          <a:p>
            <a:pPr marL="0" lvl="0" indent="0" algn="l" rtl="0">
              <a:spcBef>
                <a:spcPts val="0"/>
              </a:spcBef>
              <a:spcAft>
                <a:spcPts val="0"/>
              </a:spcAft>
              <a:buNone/>
            </a:pPr>
            <a:r>
              <a:rPr lang="en-US"/>
              <a:t>Consequences for unexcused absences:</a:t>
            </a:r>
            <a:endParaRPr/>
          </a:p>
          <a:p>
            <a:pPr marL="0" lvl="0" indent="0" algn="l" rtl="0">
              <a:spcBef>
                <a:spcPts val="0"/>
              </a:spcBef>
              <a:spcAft>
                <a:spcPts val="0"/>
              </a:spcAft>
              <a:buNone/>
            </a:pPr>
            <a:r>
              <a:rPr lang="en-US"/>
              <a:t>1</a:t>
            </a:r>
            <a:r>
              <a:rPr lang="en-US" baseline="30000"/>
              <a:t>st</a:t>
            </a:r>
            <a:r>
              <a:rPr lang="en-US"/>
              <a:t> conflict – 1 game suspension</a:t>
            </a:r>
            <a:endParaRPr/>
          </a:p>
          <a:p>
            <a:pPr marL="0" lvl="0" indent="0" algn="l" rtl="0">
              <a:spcBef>
                <a:spcPts val="0"/>
              </a:spcBef>
              <a:spcAft>
                <a:spcPts val="0"/>
              </a:spcAft>
              <a:buNone/>
            </a:pPr>
            <a:r>
              <a:rPr lang="en-US"/>
              <a:t>2</a:t>
            </a:r>
            <a:r>
              <a:rPr lang="en-US" baseline="30000"/>
              <a:t>nd</a:t>
            </a:r>
            <a:r>
              <a:rPr lang="en-US"/>
              <a:t> conflict – additional 2 game suspension</a:t>
            </a:r>
            <a:endParaRPr/>
          </a:p>
          <a:p>
            <a:pPr marL="0" lvl="0" indent="0" algn="l" rtl="0">
              <a:spcBef>
                <a:spcPts val="0"/>
              </a:spcBef>
              <a:spcAft>
                <a:spcPts val="0"/>
              </a:spcAft>
              <a:buNone/>
            </a:pPr>
            <a:r>
              <a:rPr lang="en-US"/>
              <a:t>3</a:t>
            </a:r>
            <a:r>
              <a:rPr lang="en-US" baseline="30000"/>
              <a:t>rd</a:t>
            </a:r>
            <a:r>
              <a:rPr lang="en-US"/>
              <a:t> conflict – additional 3 game suspension (that ends our season)</a:t>
            </a:r>
            <a:endParaRPr/>
          </a:p>
          <a:p>
            <a:pPr marL="0" lvl="0" indent="0" algn="l" rtl="0">
              <a:spcBef>
                <a:spcPts val="0"/>
              </a:spcBef>
              <a:spcAft>
                <a:spcPts val="0"/>
              </a:spcAft>
              <a:buNone/>
            </a:pPr>
            <a:r>
              <a:rPr lang="en-US"/>
              <a:t>4</a:t>
            </a:r>
            <a:r>
              <a:rPr lang="en-US" baseline="30000"/>
              <a:t>th</a:t>
            </a:r>
            <a:r>
              <a:rPr lang="en-US"/>
              <a:t> conflict – suspension from the team</a:t>
            </a:r>
            <a:endParaRPr/>
          </a:p>
          <a:p>
            <a:pPr marL="0" lvl="0" indent="0" algn="l" rtl="0">
              <a:spcBef>
                <a:spcPts val="0"/>
              </a:spcBef>
              <a:spcAft>
                <a:spcPts val="0"/>
              </a:spcAft>
              <a:buNone/>
            </a:pPr>
            <a:endParaRPr/>
          </a:p>
          <a:p>
            <a:pPr marL="0" lvl="0" indent="0" algn="l" rtl="0">
              <a:spcBef>
                <a:spcPts val="0"/>
              </a:spcBef>
              <a:spcAft>
                <a:spcPts val="0"/>
              </a:spcAft>
              <a:buNone/>
            </a:pPr>
            <a:r>
              <a:rPr lang="en-US"/>
              <a:t>Concussion Policy – Any suspected or confirmed concussion will require medical clearance prior to participation.  We take the possibility of a concussion very seriously and an athlete will be removed from the hill, regardless if doing such impacts their qualification for Sectionals or States – not open for discussion or judgement by athlete or parents.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02" name="Google Shape;202;p13:notes"/>
          <p:cNvSpPr txBox="1">
            <a:spLocks noGrp="1"/>
          </p:cNvSpPr>
          <p:nvPr>
            <p:ph type="sldNum" idx="12"/>
          </p:nvPr>
        </p:nvSpPr>
        <p:spPr>
          <a:xfrm>
            <a:off x="3970939"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4: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14: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210" name="Google Shape;210;p14:notes"/>
          <p:cNvSpPr txBox="1">
            <a:spLocks noGrp="1"/>
          </p:cNvSpPr>
          <p:nvPr>
            <p:ph type="sldNum" idx="12"/>
          </p:nvPr>
        </p:nvSpPr>
        <p:spPr>
          <a:xfrm>
            <a:off x="3970939"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5: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5: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r>
              <a:rPr lang="en-US" b="1" u="sng"/>
              <a:t>Skis:</a:t>
            </a:r>
            <a:r>
              <a:rPr lang="en-US" b="1"/>
              <a:t> </a:t>
            </a:r>
            <a:r>
              <a:rPr lang="en-US"/>
              <a:t>The level of the racer will dictate which type of skis each athlete will need.  </a:t>
            </a:r>
            <a:endParaRPr/>
          </a:p>
          <a:p>
            <a:pPr marL="0" lvl="0" indent="0" algn="l" rtl="0">
              <a:spcBef>
                <a:spcPts val="0"/>
              </a:spcBef>
              <a:spcAft>
                <a:spcPts val="0"/>
              </a:spcAft>
              <a:buNone/>
            </a:pPr>
            <a:r>
              <a:rPr lang="en-US"/>
              <a:t> - Don’t need dedicated racing equipment (“speed suits” or “race skis”) although we would recommend the equipment be appropriate for the skier’s abilities.  </a:t>
            </a:r>
            <a:endParaRPr/>
          </a:p>
          <a:p>
            <a:pPr marL="174678" lvl="0" indent="-174678" algn="l" rtl="0">
              <a:spcBef>
                <a:spcPts val="0"/>
              </a:spcBef>
              <a:spcAft>
                <a:spcPts val="0"/>
              </a:spcAft>
              <a:buClr>
                <a:schemeClr val="dk1"/>
              </a:buClr>
              <a:buSzPts val="1200"/>
              <a:buFont typeface="Calibri"/>
              <a:buChar char="-"/>
            </a:pPr>
            <a:r>
              <a:rPr lang="en-US"/>
              <a:t>We also strongly recommend that parents have the skier’s equipment checked annually by a certified shop prior to each season.</a:t>
            </a:r>
            <a:endParaRPr/>
          </a:p>
          <a:p>
            <a:pPr marL="174678" lvl="0" indent="-174678" algn="l" rtl="0">
              <a:spcBef>
                <a:spcPts val="0"/>
              </a:spcBef>
              <a:spcAft>
                <a:spcPts val="0"/>
              </a:spcAft>
              <a:buClr>
                <a:schemeClr val="dk1"/>
              </a:buClr>
              <a:buSzPts val="1200"/>
              <a:buFont typeface="Calibri"/>
              <a:buChar char="-"/>
            </a:pPr>
            <a:r>
              <a:rPr lang="en-US"/>
              <a:t>Most of our racers typically use only one pair of skis, while some of our more advanced racers may have specialized SL and GS skis.</a:t>
            </a:r>
            <a:endParaRPr/>
          </a:p>
          <a:p>
            <a:pPr marL="174678" lvl="0" indent="-174678" algn="l" rtl="0">
              <a:spcBef>
                <a:spcPts val="0"/>
              </a:spcBef>
              <a:spcAft>
                <a:spcPts val="0"/>
              </a:spcAft>
              <a:buClr>
                <a:schemeClr val="dk1"/>
              </a:buClr>
              <a:buSzPts val="1200"/>
              <a:buFont typeface="Calibri"/>
              <a:buChar char="-"/>
            </a:pPr>
            <a:r>
              <a:rPr lang="en-US"/>
              <a:t>The length of skis is determined by the height, weight and ability of the racer.  Coaches are always available to ask for help with ski selection.</a:t>
            </a:r>
            <a:endParaRPr/>
          </a:p>
          <a:p>
            <a:pPr marL="0" lvl="0" indent="0" algn="l" rtl="0">
              <a:spcBef>
                <a:spcPts val="0"/>
              </a:spcBef>
              <a:spcAft>
                <a:spcPts val="0"/>
              </a:spcAft>
              <a:buNone/>
            </a:pPr>
            <a:endParaRPr b="1" u="sng"/>
          </a:p>
          <a:p>
            <a:pPr marL="0" lvl="0" indent="0" algn="l" rtl="0">
              <a:spcBef>
                <a:spcPts val="0"/>
              </a:spcBef>
              <a:spcAft>
                <a:spcPts val="0"/>
              </a:spcAft>
              <a:buNone/>
            </a:pPr>
            <a:r>
              <a:rPr lang="en-US" b="1" u="sng"/>
              <a:t>Boots</a:t>
            </a:r>
            <a:r>
              <a:rPr lang="en-US" b="1"/>
              <a:t>:</a:t>
            </a:r>
            <a:endParaRPr/>
          </a:p>
          <a:p>
            <a:pPr marL="0" lvl="0" indent="0" algn="l" rtl="0">
              <a:spcBef>
                <a:spcPts val="0"/>
              </a:spcBef>
              <a:spcAft>
                <a:spcPts val="0"/>
              </a:spcAft>
              <a:buNone/>
            </a:pPr>
            <a:r>
              <a:rPr lang="en-US" b="1"/>
              <a:t>-</a:t>
            </a:r>
            <a:r>
              <a:rPr lang="en-US"/>
              <a:t> Must fit well, as it is the boot that transfers the “message” from the feet to the skis.  </a:t>
            </a:r>
            <a:endParaRPr/>
          </a:p>
          <a:p>
            <a:pPr marL="174678" lvl="0" indent="-174678" algn="l" rtl="0">
              <a:spcBef>
                <a:spcPts val="0"/>
              </a:spcBef>
              <a:spcAft>
                <a:spcPts val="0"/>
              </a:spcAft>
              <a:buClr>
                <a:schemeClr val="dk1"/>
              </a:buClr>
              <a:buSzPts val="1200"/>
              <a:buFont typeface="Calibri"/>
              <a:buChar char="-"/>
            </a:pPr>
            <a:r>
              <a:rPr lang="en-US"/>
              <a:t>Without proper fit, the racer does not have the desired control, and performance will suffer.  </a:t>
            </a:r>
            <a:endParaRPr/>
          </a:p>
          <a:p>
            <a:pPr marL="174678" lvl="0" indent="-174678" algn="l" rtl="0">
              <a:spcBef>
                <a:spcPts val="0"/>
              </a:spcBef>
              <a:spcAft>
                <a:spcPts val="0"/>
              </a:spcAft>
              <a:buClr>
                <a:schemeClr val="dk1"/>
              </a:buClr>
              <a:buSzPts val="1200"/>
              <a:buFont typeface="Calibri"/>
              <a:buChar char="-"/>
            </a:pPr>
            <a:r>
              <a:rPr lang="en-US"/>
              <a:t>Additionally, comfortable boots will promote warmer feet and make for a much more enjoyable experience for the racer.  </a:t>
            </a:r>
            <a:endParaRPr/>
          </a:p>
          <a:p>
            <a:pPr marL="0" lvl="0" indent="0" algn="l" rtl="0">
              <a:spcBef>
                <a:spcPts val="0"/>
              </a:spcBef>
              <a:spcAft>
                <a:spcPts val="0"/>
              </a:spcAft>
              <a:buNone/>
            </a:pPr>
            <a:endParaRPr b="1" u="sng"/>
          </a:p>
          <a:p>
            <a:pPr marL="0" lvl="0" indent="0" algn="l" rtl="0">
              <a:spcBef>
                <a:spcPts val="0"/>
              </a:spcBef>
              <a:spcAft>
                <a:spcPts val="0"/>
              </a:spcAft>
              <a:buNone/>
            </a:pPr>
            <a:r>
              <a:rPr lang="en-US" b="1" u="sng"/>
              <a:t>Helmets</a:t>
            </a:r>
            <a:r>
              <a:rPr lang="en-US" b="1"/>
              <a:t>:</a:t>
            </a:r>
            <a:r>
              <a:rPr lang="en-US"/>
              <a:t>  NYS only requires during races, but the </a:t>
            </a:r>
            <a:r>
              <a:rPr lang="en-US" b="1" u="sng"/>
              <a:t>coaches require helmets for all participants at all times they are on the hill</a:t>
            </a:r>
            <a:r>
              <a:rPr lang="en-US" u="sng"/>
              <a:t>.</a:t>
            </a:r>
            <a:r>
              <a:rPr lang="en-US"/>
              <a:t> </a:t>
            </a:r>
            <a:endParaRPr/>
          </a:p>
          <a:p>
            <a:pPr marL="174678" lvl="0" indent="-174678" algn="l" rtl="0">
              <a:spcBef>
                <a:spcPts val="0"/>
              </a:spcBef>
              <a:spcAft>
                <a:spcPts val="0"/>
              </a:spcAft>
              <a:buClr>
                <a:schemeClr val="dk1"/>
              </a:buClr>
              <a:buSzPts val="1200"/>
              <a:buFont typeface="Arial"/>
              <a:buChar char="•"/>
            </a:pPr>
            <a:r>
              <a:rPr lang="en-US"/>
              <a:t>Must fit properly to be of any use; they should fit snugly but not restrictive.</a:t>
            </a:r>
            <a:endParaRPr/>
          </a:p>
          <a:p>
            <a:pPr marL="174678" lvl="0" indent="-174678" algn="l" rtl="0">
              <a:spcBef>
                <a:spcPts val="0"/>
              </a:spcBef>
              <a:spcAft>
                <a:spcPts val="0"/>
              </a:spcAft>
              <a:buClr>
                <a:schemeClr val="dk1"/>
              </a:buClr>
              <a:buSzPts val="1200"/>
              <a:buFont typeface="Arial"/>
              <a:buChar char="•"/>
            </a:pPr>
            <a:r>
              <a:rPr lang="en-US"/>
              <a:t>It is not advisable to buy used helmets for your racer,</a:t>
            </a:r>
            <a:endParaRPr/>
          </a:p>
          <a:p>
            <a:pPr marL="640487" lvl="1" indent="-174678" algn="l" rtl="0">
              <a:spcBef>
                <a:spcPts val="0"/>
              </a:spcBef>
              <a:spcAft>
                <a:spcPts val="0"/>
              </a:spcAft>
              <a:buClr>
                <a:schemeClr val="dk1"/>
              </a:buClr>
              <a:buSzPts val="1200"/>
              <a:buFont typeface="Arial"/>
              <a:buChar char="•"/>
            </a:pPr>
            <a:r>
              <a:rPr lang="en-US"/>
              <a:t>impossible to determine if a helmet has sustained a significant blow that may compromise its integrity merely by looking at it. </a:t>
            </a:r>
            <a:endParaRPr/>
          </a:p>
          <a:p>
            <a:pPr marL="640487" lvl="1" indent="-174678" algn="l" rtl="0">
              <a:spcBef>
                <a:spcPts val="0"/>
              </a:spcBef>
              <a:spcAft>
                <a:spcPts val="0"/>
              </a:spcAft>
              <a:buClr>
                <a:schemeClr val="dk1"/>
              </a:buClr>
              <a:buSzPts val="1200"/>
              <a:buFont typeface="Arial"/>
              <a:buChar char="•"/>
            </a:pPr>
            <a:r>
              <a:rPr lang="en-US"/>
              <a:t>Kids tend to drop helmets on the floor, throw them into the back of vans and cars, and each time the helmet receives a knock it may well be sustaining minor fractures that are not visible on the outside but which reduce the effectiveness of the helmet.  </a:t>
            </a:r>
            <a:endParaRPr/>
          </a:p>
          <a:p>
            <a:pPr marL="174678" lvl="0" indent="-174678" algn="l" rtl="0">
              <a:spcBef>
                <a:spcPts val="0"/>
              </a:spcBef>
              <a:spcAft>
                <a:spcPts val="0"/>
              </a:spcAft>
              <a:buClr>
                <a:schemeClr val="dk1"/>
              </a:buClr>
              <a:buSzPts val="1200"/>
              <a:buFont typeface="Arial"/>
              <a:buChar char="•"/>
            </a:pPr>
            <a:r>
              <a:rPr lang="en-US"/>
              <a:t>An alpine ski racing helmet that covers the ears is recommended as the preferred style over a recreational style helmet with soft ear protection.  Any racers participating in USSA or USASA race programs outside of the school league will be required to have “over the ear” helmets to compete.</a:t>
            </a:r>
            <a:endParaRPr/>
          </a:p>
          <a:p>
            <a:pPr marL="174678" lvl="0" indent="-174678" algn="l" rtl="0">
              <a:spcBef>
                <a:spcPts val="0"/>
              </a:spcBef>
              <a:spcAft>
                <a:spcPts val="0"/>
              </a:spcAft>
              <a:buClr>
                <a:schemeClr val="dk1"/>
              </a:buClr>
              <a:buSzPts val="1200"/>
              <a:buFont typeface="Arial"/>
              <a:buChar char="•"/>
            </a:pPr>
            <a:r>
              <a:rPr lang="en-US"/>
              <a:t>FIS requirement for all Speed events</a:t>
            </a:r>
            <a:endParaRPr/>
          </a:p>
          <a:p>
            <a:pPr marL="0" lvl="0" indent="0" algn="l" rtl="0">
              <a:spcBef>
                <a:spcPts val="0"/>
              </a:spcBef>
              <a:spcAft>
                <a:spcPts val="0"/>
              </a:spcAft>
              <a:buNone/>
            </a:pPr>
            <a:endParaRPr b="1" u="sng"/>
          </a:p>
          <a:p>
            <a:pPr marL="0" lvl="0" indent="0" algn="l" rtl="0">
              <a:spcBef>
                <a:spcPts val="0"/>
              </a:spcBef>
              <a:spcAft>
                <a:spcPts val="0"/>
              </a:spcAft>
              <a:buNone/>
            </a:pPr>
            <a:r>
              <a:rPr lang="en-US" b="1" u="sng"/>
              <a:t>Helmet Chin guards:</a:t>
            </a:r>
            <a:r>
              <a:rPr lang="en-US"/>
              <a:t> These guards are attached to the helmet to protect the racer’s face and teeth from being impacted by the breakaway pole.  Chin guards are not required, but may be used at the skier’s discretion.  Please remember that only a full helmet, one with hard ear covers, can accommodate the chin guard.</a:t>
            </a:r>
            <a:endParaRPr/>
          </a:p>
          <a:p>
            <a:pPr marL="0" lvl="0" indent="0" algn="l" rtl="0">
              <a:spcBef>
                <a:spcPts val="0"/>
              </a:spcBef>
              <a:spcAft>
                <a:spcPts val="0"/>
              </a:spcAft>
              <a:buNone/>
            </a:pPr>
            <a:endParaRPr/>
          </a:p>
          <a:p>
            <a:pPr marL="0" lvl="0" indent="0" algn="l" rtl="0">
              <a:spcBef>
                <a:spcPts val="0"/>
              </a:spcBef>
              <a:spcAft>
                <a:spcPts val="0"/>
              </a:spcAft>
              <a:buNone/>
            </a:pPr>
            <a:r>
              <a:rPr lang="en-US" b="1" u="sng"/>
              <a:t>Mouth guards</a:t>
            </a:r>
            <a:r>
              <a:rPr lang="en-US" b="1"/>
              <a:t>:</a:t>
            </a:r>
            <a:r>
              <a:rPr lang="en-US"/>
              <a:t> While recommended, are optional and these inexpensive guards used for many sports can help reduce the effects of a concussion should a racer sustain a blow to their head.  </a:t>
            </a:r>
            <a:endParaRPr/>
          </a:p>
          <a:p>
            <a:pPr marL="0" lvl="0" indent="0" algn="l" rtl="0">
              <a:spcBef>
                <a:spcPts val="0"/>
              </a:spcBef>
              <a:spcAft>
                <a:spcPts val="0"/>
              </a:spcAft>
              <a:buNone/>
            </a:pPr>
            <a:endParaRPr b="1" u="sng"/>
          </a:p>
          <a:p>
            <a:pPr marL="0" lvl="0" indent="0" algn="l" rtl="0">
              <a:spcBef>
                <a:spcPts val="0"/>
              </a:spcBef>
              <a:spcAft>
                <a:spcPts val="0"/>
              </a:spcAft>
              <a:buNone/>
            </a:pPr>
            <a:r>
              <a:rPr lang="en-US" b="1" u="sng"/>
              <a:t>Shin guards:</a:t>
            </a:r>
            <a:r>
              <a:rPr lang="en-US"/>
              <a:t> once a racer has enough experience and they are ready to start hitting breakaway poles, protective shin guards, arm guards, or pole hand protectors are appropriate.</a:t>
            </a:r>
            <a:endParaRPr/>
          </a:p>
          <a:p>
            <a:pPr marL="0" lvl="0" indent="0" algn="l" rtl="0">
              <a:spcBef>
                <a:spcPts val="0"/>
              </a:spcBef>
              <a:spcAft>
                <a:spcPts val="0"/>
              </a:spcAft>
              <a:buNone/>
            </a:pPr>
            <a:endParaRPr/>
          </a:p>
          <a:p>
            <a:pPr marL="0" lvl="0" indent="0" algn="l" rtl="0">
              <a:spcBef>
                <a:spcPts val="0"/>
              </a:spcBef>
              <a:spcAft>
                <a:spcPts val="0"/>
              </a:spcAft>
              <a:buNone/>
            </a:pPr>
            <a:r>
              <a:rPr lang="en-US" b="1" u="sng"/>
              <a:t>GoPros: </a:t>
            </a:r>
            <a:r>
              <a:rPr lang="en-US"/>
              <a:t>Helmet mounted cameras (GoPro) will not be allowed during competitions, but may be used during practice unless they become a distraction.</a:t>
            </a:r>
            <a:endParaRPr/>
          </a:p>
          <a:p>
            <a:pPr marL="0" lvl="0" indent="0" algn="l" rtl="0">
              <a:spcBef>
                <a:spcPts val="0"/>
              </a:spcBef>
              <a:spcAft>
                <a:spcPts val="0"/>
              </a:spcAft>
              <a:buNone/>
            </a:pPr>
            <a:endParaRPr b="1"/>
          </a:p>
          <a:p>
            <a:pPr marL="0" lvl="0" indent="0" algn="l" rtl="0">
              <a:spcBef>
                <a:spcPts val="0"/>
              </a:spcBef>
              <a:spcAft>
                <a:spcPts val="0"/>
              </a:spcAft>
              <a:buNone/>
            </a:pPr>
            <a:r>
              <a:rPr lang="en-US" b="1"/>
              <a:t>Medications: </a:t>
            </a:r>
            <a:r>
              <a:rPr lang="en-US"/>
              <a:t>Epi pens and inhalers left in a boot bag in the base lodge will not be effective to treat cold induced asthma or allergic reactions.  Please make arrangements to have them on the hill, and provide the coaches with spares to keep in our medical kits (remain in base lodge) if the athletes forgets to bring it to practice they can borrow from the kit and take on the hill.</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18" name="Google Shape;218;p15:notes"/>
          <p:cNvSpPr txBox="1">
            <a:spLocks noGrp="1"/>
          </p:cNvSpPr>
          <p:nvPr>
            <p:ph type="sldNum" idx="12"/>
          </p:nvPr>
        </p:nvSpPr>
        <p:spPr>
          <a:xfrm>
            <a:off x="3970939"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6: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16: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r>
              <a:rPr lang="en-US" b="1"/>
              <a:t>If we have cuts - 2 order opportunities – December 1</a:t>
            </a:r>
            <a:r>
              <a:rPr lang="en-US" b="1" baseline="30000"/>
              <a:t>st</a:t>
            </a:r>
            <a:r>
              <a:rPr lang="en-US" b="1"/>
              <a:t> to receive before the season starts, and immediately following our final roster determination (if no cuts then only 1 order) </a:t>
            </a:r>
            <a:endParaRPr/>
          </a:p>
          <a:p>
            <a:pPr marL="0" lvl="0" indent="0" algn="l" rtl="0">
              <a:spcBef>
                <a:spcPts val="0"/>
              </a:spcBef>
              <a:spcAft>
                <a:spcPts val="0"/>
              </a:spcAft>
              <a:buNone/>
            </a:pPr>
            <a:endParaRPr b="1"/>
          </a:p>
          <a:p>
            <a:pPr marL="0" lvl="0" indent="0" algn="l" rtl="0">
              <a:spcBef>
                <a:spcPts val="0"/>
              </a:spcBef>
              <a:spcAft>
                <a:spcPts val="0"/>
              </a:spcAft>
              <a:buNone/>
            </a:pPr>
            <a:r>
              <a:rPr lang="en-US" b="1"/>
              <a:t>1</a:t>
            </a:r>
            <a:r>
              <a:rPr lang="en-US" b="1" baseline="30000"/>
              <a:t>st</a:t>
            </a:r>
            <a:r>
              <a:rPr lang="en-US" b="1"/>
              <a:t> order - Please place your order by 11:59 PM Sunday December 1st  </a:t>
            </a:r>
            <a:endParaRPr/>
          </a:p>
          <a:p>
            <a:pPr marL="0" lvl="0" indent="0" algn="l" rtl="0">
              <a:spcBef>
                <a:spcPts val="0"/>
              </a:spcBef>
              <a:spcAft>
                <a:spcPts val="0"/>
              </a:spcAft>
              <a:buNone/>
            </a:pPr>
            <a:r>
              <a:rPr lang="en-US"/>
              <a:t> </a:t>
            </a:r>
            <a:endParaRPr/>
          </a:p>
          <a:p>
            <a:pPr marL="0" lvl="0" indent="0" algn="l" rtl="0">
              <a:spcBef>
                <a:spcPts val="0"/>
              </a:spcBef>
              <a:spcAft>
                <a:spcPts val="0"/>
              </a:spcAft>
              <a:buNone/>
            </a:pPr>
            <a:r>
              <a:rPr lang="en-US" b="1"/>
              <a:t>Goods will be delivered within 2 weeks.  If there are any stock issues, we will notify you.</a:t>
            </a:r>
            <a:endParaRPr/>
          </a:p>
          <a:p>
            <a:pPr marL="0" lvl="0" indent="0" algn="l" rtl="0">
              <a:spcBef>
                <a:spcPts val="0"/>
              </a:spcBef>
              <a:spcAft>
                <a:spcPts val="0"/>
              </a:spcAft>
              <a:buNone/>
            </a:pPr>
            <a:endParaRPr/>
          </a:p>
        </p:txBody>
      </p:sp>
      <p:sp>
        <p:nvSpPr>
          <p:cNvPr id="226" name="Google Shape;226;p16:notes"/>
          <p:cNvSpPr txBox="1">
            <a:spLocks noGrp="1"/>
          </p:cNvSpPr>
          <p:nvPr>
            <p:ph type="sldNum" idx="12"/>
          </p:nvPr>
        </p:nvSpPr>
        <p:spPr>
          <a:xfrm>
            <a:off x="3970939"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fc6be25858_0_4: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fc6be25858_0_4:notes"/>
          <p:cNvSpPr txBox="1">
            <a:spLocks noGrp="1"/>
          </p:cNvSpPr>
          <p:nvPr>
            <p:ph type="body" idx="1"/>
          </p:nvPr>
        </p:nvSpPr>
        <p:spPr>
          <a:xfrm>
            <a:off x="701040" y="4415790"/>
            <a:ext cx="5608200" cy="4183500"/>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241" name="Google Shape;241;gfc6be25858_0_4:notes"/>
          <p:cNvSpPr txBox="1">
            <a:spLocks noGrp="1"/>
          </p:cNvSpPr>
          <p:nvPr>
            <p:ph type="sldNum" idx="12"/>
          </p:nvPr>
        </p:nvSpPr>
        <p:spPr>
          <a:xfrm>
            <a:off x="3970939" y="8829967"/>
            <a:ext cx="3037800" cy="464700"/>
          </a:xfrm>
          <a:prstGeom prst="rect">
            <a:avLst/>
          </a:prstGeom>
        </p:spPr>
        <p:txBody>
          <a:bodyPr spcFirstLastPara="1" wrap="square" lIns="93150" tIns="46575" rIns="93150"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7: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17: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249" name="Google Shape;249;p17:notes"/>
          <p:cNvSpPr txBox="1">
            <a:spLocks noGrp="1"/>
          </p:cNvSpPr>
          <p:nvPr>
            <p:ph type="sldNum" idx="12"/>
          </p:nvPr>
        </p:nvSpPr>
        <p:spPr>
          <a:xfrm>
            <a:off x="3970939"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96" name="Google Shape;96;p2:notes"/>
          <p:cNvSpPr txBox="1">
            <a:spLocks noGrp="1"/>
          </p:cNvSpPr>
          <p:nvPr>
            <p:ph type="sldNum" idx="12"/>
          </p:nvPr>
        </p:nvSpPr>
        <p:spPr>
          <a:xfrm>
            <a:off x="3970939"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2E3A42-B08F-4A6D-A689-4A140726E547}" type="slidenum">
              <a:rPr lang="en-US" smtClean="0"/>
              <a:t>3</a:t>
            </a:fld>
            <a:endParaRPr lang="en-US" dirty="0"/>
          </a:p>
        </p:txBody>
      </p:sp>
    </p:spTree>
    <p:extLst>
      <p:ext uri="{BB962C8B-B14F-4D97-AF65-F5344CB8AC3E}">
        <p14:creationId xmlns:p14="http://schemas.microsoft.com/office/powerpoint/2010/main" val="3384828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4: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p4: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129" name="Google Shape;129;p4:notes"/>
          <p:cNvSpPr txBox="1">
            <a:spLocks noGrp="1"/>
          </p:cNvSpPr>
          <p:nvPr>
            <p:ph type="sldNum" idx="12"/>
          </p:nvPr>
        </p:nvSpPr>
        <p:spPr>
          <a:xfrm>
            <a:off x="3970939"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5: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5: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US"/>
              <a:t>Athletes / Parents – Take out your phones – send email to Coach Reinke, and indicate any other emails or parent emails you want to have on the team distribution list.</a:t>
            </a:r>
            <a:endParaRPr/>
          </a:p>
        </p:txBody>
      </p:sp>
      <p:sp>
        <p:nvSpPr>
          <p:cNvPr id="137" name="Google Shape;137;p5:notes"/>
          <p:cNvSpPr txBox="1">
            <a:spLocks noGrp="1"/>
          </p:cNvSpPr>
          <p:nvPr>
            <p:ph type="sldNum" idx="12"/>
          </p:nvPr>
        </p:nvSpPr>
        <p:spPr>
          <a:xfrm>
            <a:off x="3970939"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6: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6: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r>
              <a:rPr lang="en-US"/>
              <a:t>Ted Ligety</a:t>
            </a:r>
            <a:endParaRPr/>
          </a:p>
          <a:p>
            <a:pPr marL="0" lvl="0" indent="0" algn="l" rtl="0">
              <a:spcBef>
                <a:spcPts val="0"/>
              </a:spcBef>
              <a:spcAft>
                <a:spcPts val="0"/>
              </a:spcAft>
              <a:buNone/>
            </a:pPr>
            <a:r>
              <a:rPr lang="en-US"/>
              <a:t>Each team is divided into a 10 member “A” team and a “B” team based upon skills and qualifying times . </a:t>
            </a:r>
            <a:endParaRPr/>
          </a:p>
          <a:p>
            <a:pPr marL="0" lvl="0" indent="0" algn="l" rtl="0">
              <a:spcBef>
                <a:spcPts val="0"/>
              </a:spcBef>
              <a:spcAft>
                <a:spcPts val="0"/>
              </a:spcAft>
              <a:buNone/>
            </a:pPr>
            <a:endParaRPr/>
          </a:p>
          <a:p>
            <a:pPr marL="0" lvl="0" indent="0" algn="l" rtl="0">
              <a:spcBef>
                <a:spcPts val="0"/>
              </a:spcBef>
              <a:spcAft>
                <a:spcPts val="0"/>
              </a:spcAft>
              <a:buNone/>
            </a:pPr>
            <a:r>
              <a:rPr lang="en-US"/>
              <a:t>Somers – May have athletes that will train and race with us, but are not part of our team nor our roster.</a:t>
            </a:r>
            <a:endParaRPr/>
          </a:p>
          <a:p>
            <a:pPr marL="0" lvl="0" indent="0" algn="l" rtl="0">
              <a:spcBef>
                <a:spcPts val="0"/>
              </a:spcBef>
              <a:spcAft>
                <a:spcPts val="0"/>
              </a:spcAft>
              <a:buNone/>
            </a:pPr>
            <a:endParaRPr/>
          </a:p>
          <a:p>
            <a:pPr marL="0" lvl="0" indent="0" algn="l" rtl="0">
              <a:spcBef>
                <a:spcPts val="0"/>
              </a:spcBef>
              <a:spcAft>
                <a:spcPts val="0"/>
              </a:spcAft>
              <a:buNone/>
            </a:pPr>
            <a:r>
              <a:rPr lang="en-US"/>
              <a:t>“A” squad is a more competitive team who race on more challenging terrain with Boys and Girls on different courses.  </a:t>
            </a:r>
            <a:endParaRPr/>
          </a:p>
          <a:p>
            <a:pPr marL="0" lvl="0" indent="0" algn="l" rtl="0">
              <a:spcBef>
                <a:spcPts val="0"/>
              </a:spcBef>
              <a:spcAft>
                <a:spcPts val="0"/>
              </a:spcAft>
              <a:buNone/>
            </a:pPr>
            <a:endParaRPr/>
          </a:p>
          <a:p>
            <a:pPr marL="0" lvl="0" indent="0" algn="l" rtl="0">
              <a:spcBef>
                <a:spcPts val="0"/>
              </a:spcBef>
              <a:spcAft>
                <a:spcPts val="0"/>
              </a:spcAft>
              <a:buNone/>
            </a:pPr>
            <a:r>
              <a:rPr lang="en-US"/>
              <a:t>“B” squads are considered developmental teams who competes on a combined course on less challenging terrain.  </a:t>
            </a:r>
            <a:endParaRPr/>
          </a:p>
          <a:p>
            <a:pPr marL="0" lvl="0" indent="0" algn="l" rtl="0">
              <a:spcBef>
                <a:spcPts val="0"/>
              </a:spcBef>
              <a:spcAft>
                <a:spcPts val="0"/>
              </a:spcAft>
              <a:buNone/>
            </a:pPr>
            <a:endParaRPr/>
          </a:p>
          <a:p>
            <a:pPr marL="0" lvl="0" indent="0" algn="l" rtl="0">
              <a:spcBef>
                <a:spcPts val="0"/>
              </a:spcBef>
              <a:spcAft>
                <a:spcPts val="0"/>
              </a:spcAft>
              <a:buNone/>
            </a:pPr>
            <a:r>
              <a:rPr lang="en-US"/>
              <a:t>To ensure the safety of the racers, spectators are not allowed up on the hill. A designated “spectator” area is provided by Thunder Ridge near the base area, however all 3 courses may not be easily visible from this location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45" name="Google Shape;145;p6:notes"/>
          <p:cNvSpPr txBox="1">
            <a:spLocks noGrp="1"/>
          </p:cNvSpPr>
          <p:nvPr>
            <p:ph type="sldNum" idx="12"/>
          </p:nvPr>
        </p:nvSpPr>
        <p:spPr>
          <a:xfrm>
            <a:off x="3970939"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7: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7: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r>
              <a:rPr lang="en-US"/>
              <a:t>Mikaela Shiffrin at World Cup – 2016 Killington</a:t>
            </a:r>
            <a:endParaRPr/>
          </a:p>
          <a:p>
            <a:pPr marL="0" lvl="0" indent="0" algn="l" rtl="0">
              <a:spcBef>
                <a:spcPts val="0"/>
              </a:spcBef>
              <a:spcAft>
                <a:spcPts val="0"/>
              </a:spcAft>
              <a:buNone/>
            </a:pPr>
            <a:endParaRPr/>
          </a:p>
          <a:p>
            <a:pPr marL="0" lvl="0" indent="0" algn="l" rtl="0">
              <a:spcBef>
                <a:spcPts val="0"/>
              </a:spcBef>
              <a:spcAft>
                <a:spcPts val="0"/>
              </a:spcAft>
              <a:buNone/>
            </a:pPr>
            <a:r>
              <a:rPr lang="en-US"/>
              <a:t>The top 5 “A” finishes for each school are combined to represent the schools overall time and ranked to determine the winning team. </a:t>
            </a:r>
            <a:endParaRPr/>
          </a:p>
          <a:p>
            <a:pPr marL="0" lvl="0" indent="0" algn="l" rtl="0">
              <a:spcBef>
                <a:spcPts val="0"/>
              </a:spcBef>
              <a:spcAft>
                <a:spcPts val="0"/>
              </a:spcAft>
              <a:buNone/>
            </a:pPr>
            <a:endParaRPr/>
          </a:p>
          <a:p>
            <a:pPr marL="0" lvl="0" indent="0" algn="l" rtl="0">
              <a:spcBef>
                <a:spcPts val="0"/>
              </a:spcBef>
              <a:spcAft>
                <a:spcPts val="0"/>
              </a:spcAft>
              <a:buNone/>
            </a:pPr>
            <a:r>
              <a:rPr lang="en-US"/>
              <a:t>Each skier will take 2 runs on their designated course and their best time will be used to determine their overall seeding.     </a:t>
            </a:r>
            <a:endParaRPr/>
          </a:p>
          <a:p>
            <a:pPr marL="0" lvl="0" indent="0" algn="l" rtl="0">
              <a:spcBef>
                <a:spcPts val="0"/>
              </a:spcBef>
              <a:spcAft>
                <a:spcPts val="0"/>
              </a:spcAft>
              <a:buNone/>
            </a:pPr>
            <a:endParaRPr/>
          </a:p>
          <a:p>
            <a:pPr marL="0" lvl="0" indent="0" algn="l" rtl="0">
              <a:spcBef>
                <a:spcPts val="0"/>
              </a:spcBef>
              <a:spcAft>
                <a:spcPts val="0"/>
              </a:spcAft>
              <a:buNone/>
            </a:pPr>
            <a:r>
              <a:rPr lang="en-US"/>
              <a:t>No Section 1 schedule yet – </a:t>
            </a:r>
            <a:r>
              <a:rPr lang="en-US" b="1"/>
              <a:t>First race of the season could be Tuesday January 7th </a:t>
            </a:r>
            <a:endParaRPr/>
          </a:p>
          <a:p>
            <a:pPr marL="0" lvl="0" indent="0" algn="l" rtl="0">
              <a:spcBef>
                <a:spcPts val="0"/>
              </a:spcBef>
              <a:spcAft>
                <a:spcPts val="0"/>
              </a:spcAft>
              <a:buNone/>
            </a:pPr>
            <a:endParaRPr/>
          </a:p>
          <a:p>
            <a:pPr marL="0" lvl="0" indent="0" algn="l" rtl="0">
              <a:spcBef>
                <a:spcPts val="0"/>
              </a:spcBef>
              <a:spcAft>
                <a:spcPts val="0"/>
              </a:spcAft>
              <a:buNone/>
            </a:pPr>
            <a:r>
              <a:rPr lang="en-US"/>
              <a:t>Sectionals: Qualifications for top 58 boys and 58 girls from 29 teams in Section 1</a:t>
            </a:r>
            <a:endParaRPr/>
          </a:p>
          <a:p>
            <a:pPr marL="0" lvl="0" indent="0" algn="l" rtl="0">
              <a:spcBef>
                <a:spcPts val="0"/>
              </a:spcBef>
              <a:spcAft>
                <a:spcPts val="0"/>
              </a:spcAft>
              <a:buNone/>
            </a:pPr>
            <a:r>
              <a:rPr lang="en-US"/>
              <a:t>Location: (Hunter)</a:t>
            </a:r>
            <a:endParaRPr/>
          </a:p>
          <a:p>
            <a:pPr marL="0" lvl="0" indent="0" algn="l" rtl="0">
              <a:spcBef>
                <a:spcPts val="0"/>
              </a:spcBef>
              <a:spcAft>
                <a:spcPts val="0"/>
              </a:spcAft>
              <a:buNone/>
            </a:pPr>
            <a:r>
              <a:rPr lang="en-US"/>
              <a:t>Monday February 10 (2/11 and 2/12 as rain dates)</a:t>
            </a:r>
            <a:endParaRPr/>
          </a:p>
          <a:p>
            <a:pPr marL="0" lvl="0" indent="0" algn="l" rtl="0">
              <a:spcBef>
                <a:spcPts val="0"/>
              </a:spcBef>
              <a:spcAft>
                <a:spcPts val="0"/>
              </a:spcAft>
              <a:buNone/>
            </a:pPr>
            <a:r>
              <a:rPr lang="en-US"/>
              <a:t>Race participants determined on Saturday 2/8 (last race of the season is Friday 2/7)</a:t>
            </a:r>
            <a:endParaRPr/>
          </a:p>
          <a:p>
            <a:pPr marL="0" lvl="0" indent="0" algn="l" rtl="0">
              <a:spcBef>
                <a:spcPts val="0"/>
              </a:spcBef>
              <a:spcAft>
                <a:spcPts val="0"/>
              </a:spcAft>
              <a:buNone/>
            </a:pPr>
            <a:endParaRPr/>
          </a:p>
          <a:p>
            <a:pPr marL="0" lvl="0" indent="0" algn="l" rtl="0">
              <a:spcBef>
                <a:spcPts val="0"/>
              </a:spcBef>
              <a:spcAft>
                <a:spcPts val="0"/>
              </a:spcAft>
              <a:buNone/>
            </a:pPr>
            <a:r>
              <a:rPr lang="en-US"/>
              <a:t>NY State Championships: Top 11 boys and 11 girls from Sectionals</a:t>
            </a:r>
            <a:endParaRPr/>
          </a:p>
          <a:p>
            <a:pPr marL="0" lvl="0" indent="0" algn="l" rtl="0">
              <a:spcBef>
                <a:spcPts val="0"/>
              </a:spcBef>
              <a:spcAft>
                <a:spcPts val="0"/>
              </a:spcAft>
              <a:buNone/>
            </a:pPr>
            <a:r>
              <a:rPr lang="en-US"/>
              <a:t>Location:  Bristol Mountain</a:t>
            </a:r>
            <a:endParaRPr/>
          </a:p>
          <a:p>
            <a:pPr marL="0" lvl="0" indent="0" algn="l" rtl="0">
              <a:spcBef>
                <a:spcPts val="0"/>
              </a:spcBef>
              <a:spcAft>
                <a:spcPts val="0"/>
              </a:spcAft>
              <a:buNone/>
            </a:pPr>
            <a:r>
              <a:rPr lang="en-US"/>
              <a:t>Sunday 2/23 is travel date (MUST ride Section 1 bus to States)</a:t>
            </a:r>
            <a:endParaRPr/>
          </a:p>
          <a:p>
            <a:pPr marL="0" lvl="0" indent="0" algn="l" rtl="0">
              <a:spcBef>
                <a:spcPts val="0"/>
              </a:spcBef>
              <a:spcAft>
                <a:spcPts val="0"/>
              </a:spcAft>
              <a:buNone/>
            </a:pPr>
            <a:r>
              <a:rPr lang="en-US"/>
              <a:t>Monday 2/24 SL – Tuesday 2/25 GS races</a:t>
            </a:r>
            <a:endParaRPr/>
          </a:p>
          <a:p>
            <a:pPr marL="0" lvl="0" indent="0" algn="l" rtl="0">
              <a:spcBef>
                <a:spcPts val="0"/>
              </a:spcBef>
              <a:spcAft>
                <a:spcPts val="0"/>
              </a:spcAft>
              <a:buNone/>
            </a:pPr>
            <a:endParaRPr/>
          </a:p>
        </p:txBody>
      </p:sp>
      <p:sp>
        <p:nvSpPr>
          <p:cNvPr id="153" name="Google Shape;153;p7:notes"/>
          <p:cNvSpPr txBox="1">
            <a:spLocks noGrp="1"/>
          </p:cNvSpPr>
          <p:nvPr>
            <p:ph type="sldNum" idx="12"/>
          </p:nvPr>
        </p:nvSpPr>
        <p:spPr>
          <a:xfrm>
            <a:off x="3970939"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8: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8: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r>
              <a:rPr lang="en-US"/>
              <a:t>On days of land practice at NSHS: Mon &amp; Wed - Ski team bus shall depart JJHS at 3:05 for arrival at NSHS at approximately 3:20.</a:t>
            </a:r>
            <a:endParaRPr/>
          </a:p>
          <a:p>
            <a:pPr marL="169509" lvl="0" indent="-169509" algn="l" rtl="0">
              <a:spcBef>
                <a:spcPts val="0"/>
              </a:spcBef>
              <a:spcAft>
                <a:spcPts val="0"/>
              </a:spcAft>
              <a:buClr>
                <a:schemeClr val="dk1"/>
              </a:buClr>
              <a:buSzPts val="1200"/>
              <a:buFont typeface="Arial"/>
              <a:buChar char="•"/>
            </a:pPr>
            <a:r>
              <a:rPr lang="en-US"/>
              <a:t>Conditioning training will conclude at 5:00 and the bus will return to JJHS so the students can catch the 5:30 activity bus. </a:t>
            </a:r>
            <a:endParaRPr/>
          </a:p>
          <a:p>
            <a:pPr marL="0" lvl="0" indent="0" algn="l" rtl="0">
              <a:spcBef>
                <a:spcPts val="0"/>
              </a:spcBef>
              <a:spcAft>
                <a:spcPts val="0"/>
              </a:spcAft>
              <a:buNone/>
            </a:pPr>
            <a:r>
              <a:rPr lang="en-US"/>
              <a:t>On days of land practice at JJHS: Tue &amp; Thu– NSHS bus will leave NSHS at 3:00 for arrival at JJHS at approximately 3:20.</a:t>
            </a:r>
            <a:endParaRPr/>
          </a:p>
          <a:p>
            <a:pPr marL="169509" lvl="0" indent="-169509" algn="l" rtl="0">
              <a:spcBef>
                <a:spcPts val="0"/>
              </a:spcBef>
              <a:spcAft>
                <a:spcPts val="0"/>
              </a:spcAft>
              <a:buClr>
                <a:schemeClr val="dk1"/>
              </a:buClr>
              <a:buSzPts val="1200"/>
              <a:buFont typeface="Arial"/>
              <a:buChar char="•"/>
            </a:pPr>
            <a:r>
              <a:rPr lang="en-US"/>
              <a:t>JJHS conditioning training will conclude at 5:00 and NSHS will need to be picked up in front of gym. </a:t>
            </a:r>
            <a:endParaRPr/>
          </a:p>
          <a:p>
            <a:pPr marL="169509" lvl="0" indent="-93309" algn="l" rtl="0">
              <a:spcBef>
                <a:spcPts val="0"/>
              </a:spcBef>
              <a:spcAft>
                <a:spcPts val="0"/>
              </a:spcAft>
              <a:buClr>
                <a:schemeClr val="dk1"/>
              </a:buClr>
              <a:buSzPts val="1200"/>
              <a:buFont typeface="Arial"/>
              <a:buNone/>
            </a:pPr>
            <a:endParaRPr/>
          </a:p>
          <a:p>
            <a:pPr marL="169509" lvl="0" indent="-169509" algn="l" rtl="0">
              <a:spcBef>
                <a:spcPts val="0"/>
              </a:spcBef>
              <a:spcAft>
                <a:spcPts val="0"/>
              </a:spcAft>
              <a:buClr>
                <a:schemeClr val="dk1"/>
              </a:buClr>
              <a:buSzPts val="1200"/>
              <a:buFont typeface="Arial"/>
              <a:buChar char="•"/>
            </a:pPr>
            <a:r>
              <a:rPr lang="en-US"/>
              <a:t>Each athlete should be ready to begin practice promptly at 3:20 </a:t>
            </a:r>
            <a:r>
              <a:rPr lang="en-US" b="1"/>
              <a:t>including wearing appropriate clothing for the activities and weather conditions.</a:t>
            </a:r>
            <a:endParaRPr/>
          </a:p>
          <a:p>
            <a:pPr marL="169509" lvl="0" indent="-93309" algn="l" rtl="0">
              <a:spcBef>
                <a:spcPts val="0"/>
              </a:spcBef>
              <a:spcAft>
                <a:spcPts val="0"/>
              </a:spcAft>
              <a:buClr>
                <a:schemeClr val="dk1"/>
              </a:buClr>
              <a:buSzPts val="1200"/>
              <a:buFont typeface="Arial"/>
              <a:buNone/>
            </a:pPr>
            <a:endParaRPr/>
          </a:p>
          <a:p>
            <a:pPr marL="169509" lvl="0" indent="-169509" algn="l" rtl="0">
              <a:spcBef>
                <a:spcPts val="0"/>
              </a:spcBef>
              <a:spcAft>
                <a:spcPts val="0"/>
              </a:spcAft>
              <a:buClr>
                <a:schemeClr val="dk1"/>
              </a:buClr>
              <a:buSzPts val="1200"/>
              <a:buFont typeface="Arial"/>
              <a:buChar char="•"/>
            </a:pPr>
            <a:r>
              <a:rPr lang="en-US"/>
              <a:t>No practice the Wed prior to Thanksgiving</a:t>
            </a:r>
            <a:endParaRPr/>
          </a:p>
          <a:p>
            <a:pPr marL="169509" lvl="0" indent="-93309" algn="l" rtl="0">
              <a:spcBef>
                <a:spcPts val="0"/>
              </a:spcBef>
              <a:spcAft>
                <a:spcPts val="0"/>
              </a:spcAft>
              <a:buClr>
                <a:schemeClr val="dk1"/>
              </a:buClr>
              <a:buSzPts val="1200"/>
              <a:buFont typeface="Arial"/>
              <a:buNone/>
            </a:pPr>
            <a:endParaRPr/>
          </a:p>
          <a:p>
            <a:pPr marL="169509" lvl="0" indent="-169509" algn="l" rtl="0">
              <a:spcBef>
                <a:spcPts val="0"/>
              </a:spcBef>
              <a:spcAft>
                <a:spcPts val="0"/>
              </a:spcAft>
              <a:buClr>
                <a:schemeClr val="dk1"/>
              </a:buClr>
              <a:buSzPts val="1200"/>
              <a:buFont typeface="Arial"/>
              <a:buChar char="•"/>
            </a:pPr>
            <a:r>
              <a:rPr lang="en-US" b="1"/>
              <a:t>JJHS Weight Room – A predetermined circuit has been structured with input from JJHS training staff and required for both teams.  The Team will warm-up, run, and stretch outside and then team Captains will lead groups in 25 minutes segments (Cardio, Plyometric and Balance, Strength)</a:t>
            </a:r>
            <a:endParaRPr b="1"/>
          </a:p>
          <a:p>
            <a:pPr marL="0" lvl="0" indent="0" algn="l" rtl="0">
              <a:spcBef>
                <a:spcPts val="0"/>
              </a:spcBef>
              <a:spcAft>
                <a:spcPts val="0"/>
              </a:spcAft>
              <a:buNone/>
            </a:pPr>
            <a:endParaRPr/>
          </a:p>
        </p:txBody>
      </p:sp>
      <p:sp>
        <p:nvSpPr>
          <p:cNvPr id="161" name="Google Shape;161;p8:notes"/>
          <p:cNvSpPr txBox="1">
            <a:spLocks noGrp="1"/>
          </p:cNvSpPr>
          <p:nvPr>
            <p:ph type="sldNum" idx="12"/>
          </p:nvPr>
        </p:nvSpPr>
        <p:spPr>
          <a:xfrm>
            <a:off x="3970939"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9: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9: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r>
              <a:rPr lang="en-US"/>
              <a:t>On snow practices at Thunder Ridge,</a:t>
            </a:r>
            <a:endParaRPr/>
          </a:p>
          <a:p>
            <a:pPr marL="174678" lvl="0" indent="-174678" algn="l" rtl="0">
              <a:spcBef>
                <a:spcPts val="0"/>
              </a:spcBef>
              <a:spcAft>
                <a:spcPts val="0"/>
              </a:spcAft>
              <a:buClr>
                <a:schemeClr val="dk1"/>
              </a:buClr>
              <a:buSzPts val="1200"/>
              <a:buFont typeface="Arial"/>
              <a:buChar char="•"/>
            </a:pPr>
            <a:r>
              <a:rPr lang="en-US"/>
              <a:t>Ski team bus shall depart JJHS at 3:05 and pick up NSHS students at approximately 3:20, before continuing on to Thunder Ridge. </a:t>
            </a:r>
            <a:endParaRPr/>
          </a:p>
          <a:p>
            <a:pPr marL="174678" lvl="0" indent="-174678" algn="l" rtl="0">
              <a:spcBef>
                <a:spcPts val="0"/>
              </a:spcBef>
              <a:spcAft>
                <a:spcPts val="0"/>
              </a:spcAft>
              <a:buClr>
                <a:schemeClr val="dk1"/>
              </a:buClr>
              <a:buSzPts val="1200"/>
              <a:buFont typeface="Arial"/>
              <a:buChar char="•"/>
            </a:pPr>
            <a:r>
              <a:rPr lang="en-US" b="1"/>
              <a:t>Bring book bags on the bus – schools will be locked when we return</a:t>
            </a:r>
            <a:endParaRPr/>
          </a:p>
          <a:p>
            <a:pPr marL="174678" lvl="0" indent="-174678" algn="l" rtl="0">
              <a:spcBef>
                <a:spcPts val="0"/>
              </a:spcBef>
              <a:spcAft>
                <a:spcPts val="0"/>
              </a:spcAft>
              <a:buClr>
                <a:schemeClr val="dk1"/>
              </a:buClr>
              <a:buSzPts val="1200"/>
              <a:buFont typeface="Arial"/>
              <a:buChar char="•"/>
            </a:pPr>
            <a:r>
              <a:rPr lang="en-US"/>
              <a:t>Tentatively the training at the mountain will be for approximately 2 hours, 2 to 3 times a week. </a:t>
            </a:r>
            <a:endParaRPr/>
          </a:p>
          <a:p>
            <a:pPr marL="0" lvl="0" indent="0" algn="l" rtl="0">
              <a:spcBef>
                <a:spcPts val="0"/>
              </a:spcBef>
              <a:spcAft>
                <a:spcPts val="0"/>
              </a:spcAft>
              <a:buNone/>
            </a:pPr>
            <a:endParaRPr/>
          </a:p>
          <a:p>
            <a:pPr marL="0" lvl="0" indent="0" algn="l" rtl="0">
              <a:spcBef>
                <a:spcPts val="0"/>
              </a:spcBef>
              <a:spcAft>
                <a:spcPts val="0"/>
              </a:spcAft>
              <a:buNone/>
            </a:pPr>
            <a:r>
              <a:rPr lang="en-US"/>
              <a:t>Students will not be permitted to drive directly to Thunder Ridge under any circumstances.  Parents will be permitted to take their own child home after competing/practice but a note will be needed to take any other athletes.</a:t>
            </a:r>
            <a:endParaRPr/>
          </a:p>
        </p:txBody>
      </p:sp>
      <p:sp>
        <p:nvSpPr>
          <p:cNvPr id="169" name="Google Shape;169;p9:notes"/>
          <p:cNvSpPr txBox="1">
            <a:spLocks noGrp="1"/>
          </p:cNvSpPr>
          <p:nvPr>
            <p:ph type="sldNum" idx="12"/>
          </p:nvPr>
        </p:nvSpPr>
        <p:spPr>
          <a:xfrm>
            <a:off x="3970939"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8"/>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9"/>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9"/>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1"/>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2"/>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22"/>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3"/>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23"/>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23"/>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23"/>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6"/>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6"/>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26"/>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7"/>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7"/>
          <p:cNvSpPr>
            <a:spLocks noGrp="1"/>
          </p:cNvSpPr>
          <p:nvPr>
            <p:ph type="pic" idx="2"/>
          </p:nvPr>
        </p:nvSpPr>
        <p:spPr>
          <a:xfrm>
            <a:off x="1792288" y="612775"/>
            <a:ext cx="5486400" cy="4114800"/>
          </a:xfrm>
          <a:prstGeom prst="rect">
            <a:avLst/>
          </a:prstGeom>
          <a:noFill/>
          <a:ln>
            <a:noFill/>
          </a:ln>
        </p:spPr>
      </p:sp>
      <p:sp>
        <p:nvSpPr>
          <p:cNvPr id="68" name="Google Shape;68;p2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mailto:dcollea@northsalemschools.or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hyperlink" Target="https://colleascorner.weebly.com/jjns-alpine-ski-team.html" TargetMode="External"/><Relationship Id="rId4" Type="http://schemas.openxmlformats.org/officeDocument/2006/relationships/hyperlink" Target="https://www.sportsyou.com/team/?id=te-2ff67f43-609c-4f67-a2d7-61db2d697d1f"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mailto:pcrivelli@klschools.or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hyperlink" Target="https://www.sportsyou.com/team/?id=te-2ff67f43-609c-4f67-a2d7-61db2d697d1f"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2437" y="324293"/>
            <a:ext cx="8525831" cy="784225"/>
          </a:xfrm>
        </p:spPr>
        <p:txBody>
          <a:bodyPr>
            <a:noAutofit/>
          </a:bodyPr>
          <a:lstStyle/>
          <a:p>
            <a:r>
              <a:rPr lang="en-US" sz="5400" b="1" u="sng" dirty="0"/>
              <a:t>2023/2024 Alpine Race Team</a:t>
            </a:r>
          </a:p>
        </p:txBody>
      </p:sp>
      <p:sp>
        <p:nvSpPr>
          <p:cNvPr id="4" name="TextBox 3"/>
          <p:cNvSpPr txBox="1"/>
          <p:nvPr/>
        </p:nvSpPr>
        <p:spPr>
          <a:xfrm>
            <a:off x="2469112" y="5438798"/>
            <a:ext cx="4634143" cy="1015663"/>
          </a:xfrm>
          <a:prstGeom prst="rect">
            <a:avLst/>
          </a:prstGeom>
          <a:noFill/>
        </p:spPr>
        <p:txBody>
          <a:bodyPr wrap="square" rtlCol="0">
            <a:spAutoFit/>
          </a:bodyPr>
          <a:lstStyle/>
          <a:p>
            <a:r>
              <a:rPr lang="en-US" sz="6000" b="1" u="sng" dirty="0"/>
              <a:t>WELCOME!</a:t>
            </a:r>
          </a:p>
        </p:txBody>
      </p:sp>
      <p:sp>
        <p:nvSpPr>
          <p:cNvPr id="13" name="TextBox 12">
            <a:extLst>
              <a:ext uri="{FF2B5EF4-FFF2-40B4-BE49-F238E27FC236}">
                <a16:creationId xmlns:a16="http://schemas.microsoft.com/office/drawing/2014/main" id="{D0671D9A-40E8-4AFB-A1F5-D1190E11BFBD}"/>
              </a:ext>
            </a:extLst>
          </p:cNvPr>
          <p:cNvSpPr txBox="1"/>
          <p:nvPr/>
        </p:nvSpPr>
        <p:spPr>
          <a:xfrm>
            <a:off x="8124241" y="4038600"/>
            <a:ext cx="410159" cy="400110"/>
          </a:xfrm>
          <a:prstGeom prst="rect">
            <a:avLst/>
          </a:prstGeom>
          <a:solidFill>
            <a:schemeClr val="bg1"/>
          </a:solidFill>
        </p:spPr>
        <p:txBody>
          <a:bodyPr wrap="square" rtlCol="0">
            <a:spAutoFit/>
          </a:bodyPr>
          <a:lstStyle/>
          <a:p>
            <a:endParaRPr lang="en-US" sz="2000" b="1" dirty="0">
              <a:latin typeface="Arial Black" panose="020B0A04020102020204" pitchFamily="34" charset="0"/>
            </a:endParaRPr>
          </a:p>
        </p:txBody>
      </p:sp>
      <p:pic>
        <p:nvPicPr>
          <p:cNvPr id="5" name="Picture 4">
            <a:extLst>
              <a:ext uri="{FF2B5EF4-FFF2-40B4-BE49-F238E27FC236}">
                <a16:creationId xmlns:a16="http://schemas.microsoft.com/office/drawing/2014/main" id="{6461465B-7C64-4289-BF7B-40B1F1F78F6A}"/>
              </a:ext>
            </a:extLst>
          </p:cNvPr>
          <p:cNvPicPr>
            <a:picLocks noChangeAspect="1"/>
          </p:cNvPicPr>
          <p:nvPr/>
        </p:nvPicPr>
        <p:blipFill>
          <a:blip r:embed="rId3"/>
          <a:stretch>
            <a:fillRect/>
          </a:stretch>
        </p:blipFill>
        <p:spPr>
          <a:xfrm>
            <a:off x="564292" y="1190896"/>
            <a:ext cx="8015416" cy="4165524"/>
          </a:xfrm>
          <a:prstGeom prst="rect">
            <a:avLst/>
          </a:prstGeom>
        </p:spPr>
      </p:pic>
    </p:spTree>
    <p:extLst>
      <p:ext uri="{BB962C8B-B14F-4D97-AF65-F5344CB8AC3E}">
        <p14:creationId xmlns:p14="http://schemas.microsoft.com/office/powerpoint/2010/main" val="15387473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9"/>
          <p:cNvSpPr txBox="1">
            <a:spLocks noGrp="1"/>
          </p:cNvSpPr>
          <p:nvPr>
            <p:ph type="title"/>
          </p:nvPr>
        </p:nvSpPr>
        <p:spPr>
          <a:xfrm>
            <a:off x="76200" y="152400"/>
            <a:ext cx="8915400" cy="884238"/>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b="1" u="sng"/>
              <a:t>Skills </a:t>
            </a:r>
            <a:r>
              <a:rPr lang="en-US" sz="4000" b="1" u="sng"/>
              <a:t>Development</a:t>
            </a:r>
            <a:r>
              <a:rPr lang="en-US" b="1" u="sng"/>
              <a:t> / Race Training</a:t>
            </a:r>
            <a:endParaRPr/>
          </a:p>
        </p:txBody>
      </p:sp>
      <p:sp>
        <p:nvSpPr>
          <p:cNvPr id="172" name="Google Shape;172;p9"/>
          <p:cNvSpPr txBox="1">
            <a:spLocks noGrp="1"/>
          </p:cNvSpPr>
          <p:nvPr>
            <p:ph type="body" idx="1"/>
          </p:nvPr>
        </p:nvSpPr>
        <p:spPr>
          <a:xfrm>
            <a:off x="457200" y="1116245"/>
            <a:ext cx="8534400" cy="2667000"/>
          </a:xfrm>
          <a:prstGeom prst="rect">
            <a:avLst/>
          </a:prstGeom>
          <a:noFill/>
          <a:ln>
            <a:noFill/>
          </a:ln>
        </p:spPr>
        <p:txBody>
          <a:bodyPr spcFirstLastPara="1" wrap="square" lIns="91425" tIns="45700" rIns="91425" bIns="45700" anchor="t" anchorCtr="0">
            <a:normAutofit lnSpcReduction="10000"/>
          </a:bodyPr>
          <a:lstStyle/>
          <a:p>
            <a:pPr marL="342900" lvl="0" indent="-203200" algn="l" rtl="0">
              <a:spcBef>
                <a:spcPts val="0"/>
              </a:spcBef>
              <a:spcAft>
                <a:spcPts val="0"/>
              </a:spcAft>
              <a:buClr>
                <a:schemeClr val="dk1"/>
              </a:buClr>
              <a:buSzPts val="3200"/>
              <a:buChar char="•"/>
            </a:pPr>
            <a:r>
              <a:rPr lang="en-US" dirty="0"/>
              <a:t>Participation in all race training is expected.</a:t>
            </a:r>
            <a:endParaRPr dirty="0"/>
          </a:p>
          <a:p>
            <a:pPr marL="342900" lvl="0" indent="-203200" algn="l" rtl="0">
              <a:spcBef>
                <a:spcPts val="1200"/>
              </a:spcBef>
              <a:spcAft>
                <a:spcPts val="0"/>
              </a:spcAft>
              <a:buClr>
                <a:schemeClr val="dk1"/>
              </a:buClr>
              <a:buSzPts val="3200"/>
              <a:buChar char="•"/>
            </a:pPr>
            <a:r>
              <a:rPr lang="en-US" dirty="0"/>
              <a:t>Race training is important to develop your skills and reduce the risk of injury.</a:t>
            </a:r>
            <a:endParaRPr dirty="0"/>
          </a:p>
          <a:p>
            <a:pPr marL="342900" lvl="0" indent="-203200" algn="l" rtl="0">
              <a:spcBef>
                <a:spcPts val="1200"/>
              </a:spcBef>
              <a:spcAft>
                <a:spcPts val="0"/>
              </a:spcAft>
              <a:buClr>
                <a:schemeClr val="dk1"/>
              </a:buClr>
              <a:buSzPts val="3200"/>
              <a:buChar char="•"/>
            </a:pPr>
            <a:r>
              <a:rPr lang="en-US" dirty="0"/>
              <a:t>Race training takes place at Thunder Ridge, </a:t>
            </a:r>
            <a:r>
              <a:rPr lang="en-US" u="sng" dirty="0"/>
              <a:t>Mohawk</a:t>
            </a:r>
            <a:r>
              <a:rPr lang="en-US" dirty="0"/>
              <a:t> and Catamount Mountain.</a:t>
            </a:r>
            <a:endParaRPr dirty="0"/>
          </a:p>
        </p:txBody>
      </p:sp>
      <p:pic>
        <p:nvPicPr>
          <p:cNvPr id="173" name="Google Shape;173;p9"/>
          <p:cNvPicPr preferRelativeResize="0"/>
          <p:nvPr/>
        </p:nvPicPr>
        <p:blipFill rotWithShape="1">
          <a:blip r:embed="rId3">
            <a:alphaModFix/>
          </a:blip>
          <a:srcRect/>
          <a:stretch/>
        </p:blipFill>
        <p:spPr>
          <a:xfrm>
            <a:off x="2426898" y="3783245"/>
            <a:ext cx="4303416" cy="274112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10"/>
          <p:cNvSpPr txBox="1">
            <a:spLocks noGrp="1"/>
          </p:cNvSpPr>
          <p:nvPr>
            <p:ph type="title"/>
          </p:nvPr>
        </p:nvSpPr>
        <p:spPr>
          <a:xfrm>
            <a:off x="457200" y="152400"/>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b="1" u="sng" dirty="0"/>
              <a:t>Communication</a:t>
            </a:r>
            <a:endParaRPr dirty="0"/>
          </a:p>
        </p:txBody>
      </p:sp>
      <p:sp>
        <p:nvSpPr>
          <p:cNvPr id="180" name="Google Shape;180;p10"/>
          <p:cNvSpPr txBox="1">
            <a:spLocks noGrp="1"/>
          </p:cNvSpPr>
          <p:nvPr>
            <p:ph type="body" idx="1"/>
          </p:nvPr>
        </p:nvSpPr>
        <p:spPr>
          <a:xfrm>
            <a:off x="457200" y="1295400"/>
            <a:ext cx="8229600" cy="3106271"/>
          </a:xfrm>
          <a:prstGeom prst="rect">
            <a:avLst/>
          </a:prstGeom>
          <a:noFill/>
          <a:ln>
            <a:noFill/>
          </a:ln>
        </p:spPr>
        <p:txBody>
          <a:bodyPr spcFirstLastPara="1" wrap="square" lIns="91425" tIns="45700" rIns="91425" bIns="45700" anchor="t" anchorCtr="0">
            <a:normAutofit fontScale="92500" lnSpcReduction="20000"/>
          </a:bodyPr>
          <a:lstStyle/>
          <a:p>
            <a:pPr marL="342900" lvl="0" indent="-342900" algn="l" rtl="0">
              <a:spcBef>
                <a:spcPts val="0"/>
              </a:spcBef>
              <a:spcAft>
                <a:spcPts val="0"/>
              </a:spcAft>
              <a:buClr>
                <a:schemeClr val="dk1"/>
              </a:buClr>
              <a:buSzPct val="100000"/>
              <a:buChar char="•"/>
            </a:pPr>
            <a:r>
              <a:rPr lang="en-US" dirty="0"/>
              <a:t>We will use </a:t>
            </a:r>
            <a:r>
              <a:rPr lang="en-US" dirty="0" err="1"/>
              <a:t>SportsYou</a:t>
            </a:r>
            <a:r>
              <a:rPr lang="en-US" dirty="0"/>
              <a:t> to communicate the </a:t>
            </a:r>
            <a:r>
              <a:rPr lang="en-US" b="1" u="sng" dirty="0"/>
              <a:t>MOST</a:t>
            </a:r>
            <a:r>
              <a:rPr lang="en-US" dirty="0"/>
              <a:t> </a:t>
            </a:r>
            <a:r>
              <a:rPr lang="en-US" b="1" u="sng" dirty="0"/>
              <a:t>UP TO DATE</a:t>
            </a:r>
            <a:r>
              <a:rPr lang="en-US" b="1" dirty="0"/>
              <a:t> </a:t>
            </a:r>
            <a:r>
              <a:rPr lang="en-US" dirty="0"/>
              <a:t>information on schedules, cancellation and race results. </a:t>
            </a:r>
            <a:endParaRPr dirty="0"/>
          </a:p>
          <a:p>
            <a:pPr marL="342900" lvl="0" indent="-260667" algn="l" rtl="0">
              <a:spcBef>
                <a:spcPts val="259"/>
              </a:spcBef>
              <a:spcAft>
                <a:spcPts val="0"/>
              </a:spcAft>
              <a:buClr>
                <a:schemeClr val="dk1"/>
              </a:buClr>
              <a:buSzPct val="100000"/>
              <a:buNone/>
            </a:pPr>
            <a:endParaRPr sz="1400" dirty="0"/>
          </a:p>
          <a:p>
            <a:pPr marL="342900" lvl="0" indent="-342900" algn="l" rtl="0">
              <a:spcBef>
                <a:spcPts val="592"/>
              </a:spcBef>
              <a:spcAft>
                <a:spcPts val="0"/>
              </a:spcAft>
              <a:buClr>
                <a:schemeClr val="dk1"/>
              </a:buClr>
              <a:buSzPct val="100000"/>
              <a:buChar char="•"/>
            </a:pPr>
            <a:r>
              <a:rPr lang="en-US" dirty="0"/>
              <a:t>The JJHS, NS, and Somers athletics web sites provides an online calendar where you will find up to date practice, race and cancellation information as well. </a:t>
            </a:r>
          </a:p>
          <a:p>
            <a:pPr marL="0" lvl="0" indent="0" algn="l" rtl="0">
              <a:spcBef>
                <a:spcPts val="592"/>
              </a:spcBef>
              <a:spcAft>
                <a:spcPts val="0"/>
              </a:spcAft>
              <a:buClr>
                <a:schemeClr val="dk1"/>
              </a:buClr>
              <a:buSzPct val="100000"/>
              <a:buNone/>
            </a:pPr>
            <a:endParaRPr dirty="0"/>
          </a:p>
          <a:p>
            <a:pPr marL="342900" lvl="0" indent="-260667" algn="l" rtl="0">
              <a:spcBef>
                <a:spcPts val="259"/>
              </a:spcBef>
              <a:spcAft>
                <a:spcPts val="0"/>
              </a:spcAft>
              <a:buClr>
                <a:schemeClr val="dk1"/>
              </a:buClr>
              <a:buSzPct val="100000"/>
              <a:buNone/>
            </a:pPr>
            <a:endParaRPr sz="1400" dirty="0"/>
          </a:p>
        </p:txBody>
      </p:sp>
      <p:pic>
        <p:nvPicPr>
          <p:cNvPr id="3" name="Picture 2">
            <a:extLst>
              <a:ext uri="{FF2B5EF4-FFF2-40B4-BE49-F238E27FC236}">
                <a16:creationId xmlns:a16="http://schemas.microsoft.com/office/drawing/2014/main" id="{2A6EF0A7-CE51-451C-AF4F-41D866835632}"/>
              </a:ext>
            </a:extLst>
          </p:cNvPr>
          <p:cNvPicPr>
            <a:picLocks noChangeAspect="1"/>
          </p:cNvPicPr>
          <p:nvPr/>
        </p:nvPicPr>
        <p:blipFill rotWithShape="1">
          <a:blip r:embed="rId3"/>
          <a:srcRect t="6501" b="7762"/>
          <a:stretch/>
        </p:blipFill>
        <p:spPr>
          <a:xfrm>
            <a:off x="4423718" y="3929449"/>
            <a:ext cx="4150747" cy="266905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92DAC-32D4-4C11-8703-FE7663F88DEA}"/>
              </a:ext>
            </a:extLst>
          </p:cNvPr>
          <p:cNvSpPr>
            <a:spLocks noGrp="1"/>
          </p:cNvSpPr>
          <p:nvPr>
            <p:ph type="title"/>
          </p:nvPr>
        </p:nvSpPr>
        <p:spPr/>
        <p:txBody>
          <a:bodyPr/>
          <a:lstStyle/>
          <a:p>
            <a:r>
              <a:rPr lang="en-US" b="1" dirty="0" err="1"/>
              <a:t>SportsYou</a:t>
            </a:r>
            <a:r>
              <a:rPr lang="en-US" b="1" dirty="0"/>
              <a:t> Code</a:t>
            </a:r>
          </a:p>
        </p:txBody>
      </p:sp>
      <p:sp>
        <p:nvSpPr>
          <p:cNvPr id="3" name="Text Placeholder 2">
            <a:extLst>
              <a:ext uri="{FF2B5EF4-FFF2-40B4-BE49-F238E27FC236}">
                <a16:creationId xmlns:a16="http://schemas.microsoft.com/office/drawing/2014/main" id="{2856ECD1-B6B6-453F-AB1F-B1341B6C56AA}"/>
              </a:ext>
            </a:extLst>
          </p:cNvPr>
          <p:cNvSpPr>
            <a:spLocks noGrp="1"/>
          </p:cNvSpPr>
          <p:nvPr>
            <p:ph type="body" idx="1"/>
          </p:nvPr>
        </p:nvSpPr>
        <p:spPr/>
        <p:txBody>
          <a:bodyPr/>
          <a:lstStyle/>
          <a:p>
            <a:endParaRPr lang="en-US" dirty="0"/>
          </a:p>
        </p:txBody>
      </p:sp>
      <p:pic>
        <p:nvPicPr>
          <p:cNvPr id="5" name="Picture 4">
            <a:extLst>
              <a:ext uri="{FF2B5EF4-FFF2-40B4-BE49-F238E27FC236}">
                <a16:creationId xmlns:a16="http://schemas.microsoft.com/office/drawing/2014/main" id="{5FB4075F-C024-429D-B205-A8BF3AC0F35B}"/>
              </a:ext>
            </a:extLst>
          </p:cNvPr>
          <p:cNvPicPr>
            <a:picLocks noChangeAspect="1"/>
          </p:cNvPicPr>
          <p:nvPr/>
        </p:nvPicPr>
        <p:blipFill rotWithShape="1">
          <a:blip r:embed="rId2"/>
          <a:srcRect t="2233" b="56788"/>
          <a:stretch/>
        </p:blipFill>
        <p:spPr>
          <a:xfrm>
            <a:off x="457200" y="1600200"/>
            <a:ext cx="8268562" cy="4331043"/>
          </a:xfrm>
          <a:prstGeom prst="rect">
            <a:avLst/>
          </a:prstGeom>
        </p:spPr>
      </p:pic>
    </p:spTree>
    <p:extLst>
      <p:ext uri="{BB962C8B-B14F-4D97-AF65-F5344CB8AC3E}">
        <p14:creationId xmlns:p14="http://schemas.microsoft.com/office/powerpoint/2010/main" val="25220330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b="1" u="sng" dirty="0"/>
              <a:t>Team Selection</a:t>
            </a:r>
            <a:endParaRPr dirty="0"/>
          </a:p>
        </p:txBody>
      </p:sp>
      <p:sp>
        <p:nvSpPr>
          <p:cNvPr id="188" name="Google Shape;188;p11"/>
          <p:cNvSpPr txBox="1">
            <a:spLocks noGrp="1"/>
          </p:cNvSpPr>
          <p:nvPr>
            <p:ph type="body" idx="1"/>
          </p:nvPr>
        </p:nvSpPr>
        <p:spPr>
          <a:xfrm>
            <a:off x="457200" y="1428525"/>
            <a:ext cx="8229600" cy="1695676"/>
          </a:xfrm>
          <a:prstGeom prst="rect">
            <a:avLst/>
          </a:prstGeom>
          <a:noFill/>
          <a:ln>
            <a:noFill/>
          </a:ln>
        </p:spPr>
        <p:txBody>
          <a:bodyPr spcFirstLastPara="1" wrap="square" lIns="91425" tIns="45700" rIns="91425" bIns="45700" anchor="t" anchorCtr="0">
            <a:normAutofit fontScale="92500"/>
          </a:bodyPr>
          <a:lstStyle/>
          <a:p>
            <a:pPr marL="0" lvl="0" indent="0" algn="l" rtl="0">
              <a:spcBef>
                <a:spcPts val="0"/>
              </a:spcBef>
              <a:spcAft>
                <a:spcPts val="0"/>
              </a:spcAft>
              <a:buClr>
                <a:schemeClr val="dk1"/>
              </a:buClr>
              <a:buSzPct val="100000"/>
              <a:buNone/>
            </a:pPr>
            <a:r>
              <a:rPr lang="en-US"/>
              <a:t>Selection to the team will be based upon the following criteria which will be discussed in detail at the first practice and located on this rubric.</a:t>
            </a:r>
            <a:endParaRPr/>
          </a:p>
        </p:txBody>
      </p:sp>
      <p:sp>
        <p:nvSpPr>
          <p:cNvPr id="189" name="Google Shape;189;p11"/>
          <p:cNvSpPr txBox="1"/>
          <p:nvPr/>
        </p:nvSpPr>
        <p:spPr>
          <a:xfrm>
            <a:off x="457200" y="3276600"/>
            <a:ext cx="8229600" cy="1981199"/>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5400"/>
              <a:buFont typeface="Arial"/>
              <a:buChar char="•"/>
            </a:pPr>
            <a:r>
              <a:rPr lang="en-US" sz="5400" b="1" dirty="0">
                <a:solidFill>
                  <a:schemeClr val="dk1"/>
                </a:solidFill>
                <a:latin typeface="Calibri"/>
                <a:ea typeface="Calibri"/>
                <a:cs typeface="Calibri"/>
                <a:sym typeface="Calibri"/>
              </a:rPr>
              <a:t>Attitude </a:t>
            </a:r>
            <a:endParaRPr dirty="0"/>
          </a:p>
          <a:p>
            <a:pPr marL="342900" marR="0" lvl="0" indent="-342900" algn="l" rtl="0">
              <a:spcBef>
                <a:spcPts val="1080"/>
              </a:spcBef>
              <a:spcAft>
                <a:spcPts val="0"/>
              </a:spcAft>
              <a:buClr>
                <a:schemeClr val="dk1"/>
              </a:buClr>
              <a:buSzPts val="5400"/>
              <a:buFont typeface="Arial"/>
              <a:buChar char="•"/>
            </a:pPr>
            <a:r>
              <a:rPr lang="en-US" sz="5400" b="1" dirty="0">
                <a:solidFill>
                  <a:schemeClr val="dk1"/>
                </a:solidFill>
                <a:latin typeface="Calibri"/>
                <a:ea typeface="Calibri"/>
                <a:cs typeface="Calibri"/>
                <a:sym typeface="Calibri"/>
              </a:rPr>
              <a:t>Effort </a:t>
            </a:r>
            <a:endParaRPr dirty="0"/>
          </a:p>
          <a:p>
            <a:pPr marL="342900" marR="0" lvl="0" indent="-342900" algn="l" rtl="0">
              <a:spcBef>
                <a:spcPts val="1080"/>
              </a:spcBef>
              <a:spcAft>
                <a:spcPts val="0"/>
              </a:spcAft>
              <a:buClr>
                <a:schemeClr val="dk1"/>
              </a:buClr>
              <a:buSzPts val="5400"/>
              <a:buFont typeface="Arial"/>
              <a:buChar char="•"/>
            </a:pPr>
            <a:r>
              <a:rPr lang="en-US" sz="5400" b="1" dirty="0">
                <a:solidFill>
                  <a:schemeClr val="dk1"/>
                </a:solidFill>
                <a:latin typeface="Calibri"/>
                <a:ea typeface="Calibri"/>
                <a:cs typeface="Calibri"/>
                <a:sym typeface="Calibri"/>
              </a:rPr>
              <a:t>Ability</a:t>
            </a:r>
            <a:endParaRPr dirty="0"/>
          </a:p>
        </p:txBody>
      </p:sp>
      <p:pic>
        <p:nvPicPr>
          <p:cNvPr id="190" name="Google Shape;190;p11"/>
          <p:cNvPicPr preferRelativeResize="0"/>
          <p:nvPr/>
        </p:nvPicPr>
        <p:blipFill rotWithShape="1">
          <a:blip r:embed="rId3">
            <a:alphaModFix/>
          </a:blip>
          <a:srcRect/>
          <a:stretch/>
        </p:blipFill>
        <p:spPr>
          <a:xfrm>
            <a:off x="4572965" y="3276600"/>
            <a:ext cx="3276600" cy="317830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12"/>
          <p:cNvSpPr txBox="1">
            <a:spLocks noGrp="1"/>
          </p:cNvSpPr>
          <p:nvPr>
            <p:ph type="title"/>
          </p:nvPr>
        </p:nvSpPr>
        <p:spPr>
          <a:xfrm>
            <a:off x="457200" y="274638"/>
            <a:ext cx="8229600" cy="639762"/>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b="1" u="sng"/>
              <a:t>Team Selection</a:t>
            </a:r>
            <a:endParaRPr/>
          </a:p>
        </p:txBody>
      </p:sp>
      <p:sp>
        <p:nvSpPr>
          <p:cNvPr id="198" name="Google Shape;198;p12"/>
          <p:cNvSpPr txBox="1"/>
          <p:nvPr/>
        </p:nvSpPr>
        <p:spPr>
          <a:xfrm>
            <a:off x="457200" y="3276600"/>
            <a:ext cx="8229600" cy="1981199"/>
          </a:xfrm>
          <a:prstGeom prst="rect">
            <a:avLst/>
          </a:prstGeom>
          <a:noFill/>
          <a:ln>
            <a:noFill/>
          </a:ln>
        </p:spPr>
        <p:txBody>
          <a:bodyPr spcFirstLastPara="1" wrap="square" lIns="91425" tIns="45700" rIns="91425" bIns="45700" anchor="t" anchorCtr="0">
            <a:noAutofit/>
          </a:bodyPr>
          <a:lstStyle/>
          <a:p>
            <a:pPr marL="1600200" marR="0" lvl="3" indent="0" algn="l" rtl="0">
              <a:spcBef>
                <a:spcPts val="0"/>
              </a:spcBef>
              <a:spcAft>
                <a:spcPts val="0"/>
              </a:spcAft>
              <a:buClr>
                <a:schemeClr val="dk1"/>
              </a:buClr>
              <a:buSzPts val="5400"/>
              <a:buFont typeface="Arial"/>
              <a:buNone/>
            </a:pPr>
            <a:endParaRPr sz="5400" b="1" i="0" u="none" strike="noStrike" cap="none">
              <a:solidFill>
                <a:schemeClr val="dk1"/>
              </a:solidFill>
              <a:latin typeface="Calibri"/>
              <a:ea typeface="Calibri"/>
              <a:cs typeface="Calibri"/>
              <a:sym typeface="Calibri"/>
            </a:endParaRPr>
          </a:p>
        </p:txBody>
      </p:sp>
      <p:sp>
        <p:nvSpPr>
          <p:cNvPr id="2" name="Text Placeholder 1">
            <a:extLst>
              <a:ext uri="{FF2B5EF4-FFF2-40B4-BE49-F238E27FC236}">
                <a16:creationId xmlns:a16="http://schemas.microsoft.com/office/drawing/2014/main" id="{BEDED5C5-1621-4776-BA73-85FF88710F9C}"/>
              </a:ext>
            </a:extLst>
          </p:cNvPr>
          <p:cNvSpPr>
            <a:spLocks noGrp="1"/>
          </p:cNvSpPr>
          <p:nvPr>
            <p:ph type="body" idx="1"/>
          </p:nvPr>
        </p:nvSpPr>
        <p:spPr/>
        <p:txBody>
          <a:bodyPr/>
          <a:lstStyle/>
          <a:p>
            <a:endParaRPr lang="en-US" dirty="0"/>
          </a:p>
        </p:txBody>
      </p:sp>
      <p:pic>
        <p:nvPicPr>
          <p:cNvPr id="4" name="Picture 3">
            <a:extLst>
              <a:ext uri="{FF2B5EF4-FFF2-40B4-BE49-F238E27FC236}">
                <a16:creationId xmlns:a16="http://schemas.microsoft.com/office/drawing/2014/main" id="{F66F34BF-3F54-49F6-9BBC-A3C4E5A00E47}"/>
              </a:ext>
            </a:extLst>
          </p:cNvPr>
          <p:cNvPicPr>
            <a:picLocks noChangeAspect="1"/>
          </p:cNvPicPr>
          <p:nvPr/>
        </p:nvPicPr>
        <p:blipFill>
          <a:blip r:embed="rId3"/>
          <a:stretch>
            <a:fillRect/>
          </a:stretch>
        </p:blipFill>
        <p:spPr>
          <a:xfrm>
            <a:off x="2269111" y="914400"/>
            <a:ext cx="4354109" cy="558287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13"/>
          <p:cNvSpPr txBox="1">
            <a:spLocks noGrp="1"/>
          </p:cNvSpPr>
          <p:nvPr>
            <p:ph type="title"/>
          </p:nvPr>
        </p:nvSpPr>
        <p:spPr>
          <a:xfrm>
            <a:off x="457200" y="274638"/>
            <a:ext cx="8229600" cy="792162"/>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b="1" u="sng"/>
              <a:t>Athletic Policy</a:t>
            </a:r>
            <a:endParaRPr/>
          </a:p>
        </p:txBody>
      </p:sp>
      <p:sp>
        <p:nvSpPr>
          <p:cNvPr id="205" name="Google Shape;205;p13"/>
          <p:cNvSpPr txBox="1">
            <a:spLocks noGrp="1"/>
          </p:cNvSpPr>
          <p:nvPr>
            <p:ph type="body" idx="1"/>
          </p:nvPr>
        </p:nvSpPr>
        <p:spPr>
          <a:xfrm>
            <a:off x="304800" y="1066800"/>
            <a:ext cx="8686800" cy="5562600"/>
          </a:xfrm>
          <a:prstGeom prst="rect">
            <a:avLst/>
          </a:prstGeom>
          <a:noFill/>
          <a:ln>
            <a:noFill/>
          </a:ln>
        </p:spPr>
        <p:txBody>
          <a:bodyPr spcFirstLastPara="1" wrap="square" lIns="91425" tIns="45700" rIns="91425" bIns="45700" anchor="t" anchorCtr="0">
            <a:normAutofit fontScale="92500" lnSpcReduction="10000"/>
          </a:bodyPr>
          <a:lstStyle/>
          <a:p>
            <a:pPr marL="342900" lvl="0" indent="-342900" algn="l" rtl="0">
              <a:spcBef>
                <a:spcPts val="0"/>
              </a:spcBef>
              <a:spcAft>
                <a:spcPts val="0"/>
              </a:spcAft>
              <a:buClr>
                <a:schemeClr val="dk1"/>
              </a:buClr>
              <a:buSzPct val="100000"/>
              <a:buChar char="•"/>
            </a:pPr>
            <a:r>
              <a:rPr lang="en-US" dirty="0"/>
              <a:t>Participation at 100% of practices and competitions is expected.</a:t>
            </a:r>
            <a:endParaRPr dirty="0"/>
          </a:p>
          <a:p>
            <a:pPr marL="342900" lvl="0" indent="-342900" algn="l" rtl="0">
              <a:spcBef>
                <a:spcPts val="592"/>
              </a:spcBef>
              <a:spcAft>
                <a:spcPts val="0"/>
              </a:spcAft>
              <a:buClr>
                <a:schemeClr val="dk1"/>
              </a:buClr>
              <a:buSzPct val="100000"/>
              <a:buChar char="•"/>
            </a:pPr>
            <a:r>
              <a:rPr lang="en-US" dirty="0"/>
              <a:t>Coaches must be notified </a:t>
            </a:r>
            <a:r>
              <a:rPr lang="en-US" b="1" u="sng" dirty="0"/>
              <a:t>in advance </a:t>
            </a:r>
            <a:r>
              <a:rPr lang="en-US" dirty="0"/>
              <a:t>of any conflicts</a:t>
            </a:r>
            <a:endParaRPr dirty="0"/>
          </a:p>
          <a:p>
            <a:pPr marL="742950" lvl="1" indent="-285750" algn="l" rtl="0">
              <a:spcBef>
                <a:spcPts val="518"/>
              </a:spcBef>
              <a:spcAft>
                <a:spcPts val="0"/>
              </a:spcAft>
              <a:buClr>
                <a:schemeClr val="dk1"/>
              </a:buClr>
              <a:buSzPct val="100000"/>
              <a:buChar char="–"/>
            </a:pPr>
            <a:r>
              <a:rPr lang="en-US" dirty="0"/>
              <a:t>Athletes will be excused from practice following Board of Education guidelines for excused absences.</a:t>
            </a:r>
            <a:endParaRPr dirty="0"/>
          </a:p>
          <a:p>
            <a:pPr marL="742950" lvl="1" indent="-285750" algn="l" rtl="0">
              <a:spcBef>
                <a:spcPts val="518"/>
              </a:spcBef>
              <a:spcAft>
                <a:spcPts val="0"/>
              </a:spcAft>
              <a:buClr>
                <a:schemeClr val="dk1"/>
              </a:buClr>
              <a:buSzPct val="100000"/>
              <a:buChar char="–"/>
            </a:pPr>
            <a:r>
              <a:rPr lang="en-US" dirty="0"/>
              <a:t>Employment and outside teams are NOT acceptable absences. </a:t>
            </a:r>
          </a:p>
          <a:p>
            <a:pPr marL="742950" lvl="1" indent="-285750" algn="l" rtl="0">
              <a:spcBef>
                <a:spcPts val="518"/>
              </a:spcBef>
              <a:spcAft>
                <a:spcPts val="0"/>
              </a:spcAft>
              <a:buClr>
                <a:schemeClr val="dk1"/>
              </a:buClr>
              <a:buSzPct val="100000"/>
              <a:buChar char="–"/>
            </a:pPr>
            <a:r>
              <a:rPr lang="en-US" dirty="0"/>
              <a:t>We completely understand, “Life Happens.”</a:t>
            </a:r>
            <a:endParaRPr dirty="0"/>
          </a:p>
          <a:p>
            <a:pPr marL="342900" lvl="0" indent="-342900" algn="l" rtl="0">
              <a:spcBef>
                <a:spcPts val="592"/>
              </a:spcBef>
              <a:spcAft>
                <a:spcPts val="0"/>
              </a:spcAft>
              <a:buClr>
                <a:schemeClr val="dk1"/>
              </a:buClr>
              <a:buSzPct val="100000"/>
              <a:buChar char="•"/>
            </a:pPr>
            <a:r>
              <a:rPr lang="en-US" dirty="0"/>
              <a:t>Reconditioning rules may apply for unexcused absences.</a:t>
            </a:r>
            <a:endParaRPr dirty="0"/>
          </a:p>
          <a:p>
            <a:pPr marL="342900" lvl="0" indent="-342900" algn="l" rtl="0">
              <a:spcBef>
                <a:spcPts val="592"/>
              </a:spcBef>
              <a:spcAft>
                <a:spcPts val="0"/>
              </a:spcAft>
              <a:buClr>
                <a:schemeClr val="dk1"/>
              </a:buClr>
              <a:buSzPct val="100000"/>
              <a:buChar char="•"/>
            </a:pPr>
            <a:r>
              <a:rPr lang="en-US" dirty="0"/>
              <a:t>Varsity option will be revoked for athletes who have excessive absences from practice or competition. </a:t>
            </a:r>
            <a:endParaRPr dirty="0"/>
          </a:p>
          <a:p>
            <a:pPr marL="342900" lvl="0" indent="-154940" algn="l" rtl="0">
              <a:spcBef>
                <a:spcPts val="592"/>
              </a:spcBef>
              <a:spcAft>
                <a:spcPts val="0"/>
              </a:spcAft>
              <a:buClr>
                <a:schemeClr val="dk1"/>
              </a:buClr>
              <a:buSzPct val="100000"/>
              <a:buNone/>
            </a:pPr>
            <a:endParaRPr dirty="0"/>
          </a:p>
        </p:txBody>
      </p:sp>
      <p:pic>
        <p:nvPicPr>
          <p:cNvPr id="206" name="Google Shape;206;p13"/>
          <p:cNvPicPr preferRelativeResize="0"/>
          <p:nvPr/>
        </p:nvPicPr>
        <p:blipFill rotWithShape="1">
          <a:blip r:embed="rId3">
            <a:alphaModFix/>
          </a:blip>
          <a:srcRect/>
          <a:stretch/>
        </p:blipFill>
        <p:spPr>
          <a:xfrm>
            <a:off x="6705600" y="0"/>
            <a:ext cx="1250004" cy="126904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14"/>
          <p:cNvSpPr txBox="1"/>
          <p:nvPr/>
        </p:nvSpPr>
        <p:spPr>
          <a:xfrm>
            <a:off x="1370065" y="228600"/>
            <a:ext cx="6403869"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u="sng">
                <a:solidFill>
                  <a:schemeClr val="dk1"/>
                </a:solidFill>
                <a:latin typeface="Calibri"/>
                <a:ea typeface="Calibri"/>
                <a:cs typeface="Calibri"/>
                <a:sym typeface="Calibri"/>
              </a:rPr>
              <a:t>As a team member I will….</a:t>
            </a:r>
            <a:endParaRPr sz="4400">
              <a:solidFill>
                <a:schemeClr val="dk1"/>
              </a:solidFill>
              <a:latin typeface="Calibri"/>
              <a:ea typeface="Calibri"/>
              <a:cs typeface="Calibri"/>
              <a:sym typeface="Calibri"/>
            </a:endParaRPr>
          </a:p>
        </p:txBody>
      </p:sp>
      <p:sp>
        <p:nvSpPr>
          <p:cNvPr id="213" name="Google Shape;213;p14"/>
          <p:cNvSpPr txBox="1"/>
          <p:nvPr/>
        </p:nvSpPr>
        <p:spPr>
          <a:xfrm>
            <a:off x="594037" y="1089422"/>
            <a:ext cx="7956000" cy="5541300"/>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2800"/>
              <a:buFont typeface="Arial"/>
              <a:buChar char="•"/>
            </a:pPr>
            <a:r>
              <a:rPr lang="en-US" sz="2800" b="1" dirty="0">
                <a:solidFill>
                  <a:schemeClr val="dk1"/>
                </a:solidFill>
                <a:latin typeface="Calibri"/>
                <a:ea typeface="Calibri"/>
                <a:cs typeface="Calibri"/>
                <a:sym typeface="Calibri"/>
              </a:rPr>
              <a:t>Have fun!</a:t>
            </a:r>
            <a:endParaRPr dirty="0"/>
          </a:p>
          <a:p>
            <a:pPr marL="457200" marR="0" lvl="0" indent="-457200" algn="l" rtl="0">
              <a:spcBef>
                <a:spcPts val="0"/>
              </a:spcBef>
              <a:spcAft>
                <a:spcPts val="0"/>
              </a:spcAft>
              <a:buClr>
                <a:schemeClr val="dk1"/>
              </a:buClr>
              <a:buSzPts val="2800"/>
              <a:buFont typeface="Arial"/>
              <a:buChar char="•"/>
            </a:pPr>
            <a:r>
              <a:rPr lang="en-US" sz="2800" dirty="0">
                <a:solidFill>
                  <a:schemeClr val="dk1"/>
                </a:solidFill>
                <a:latin typeface="Calibri"/>
                <a:ea typeface="Calibri"/>
                <a:cs typeface="Calibri"/>
                <a:sym typeface="Calibri"/>
              </a:rPr>
              <a:t>Never give up!</a:t>
            </a:r>
            <a:endParaRPr dirty="0"/>
          </a:p>
          <a:p>
            <a:pPr marL="457200" marR="0" lvl="0" indent="-457200" algn="l" rtl="0">
              <a:spcBef>
                <a:spcPts val="0"/>
              </a:spcBef>
              <a:spcAft>
                <a:spcPts val="0"/>
              </a:spcAft>
              <a:buClr>
                <a:schemeClr val="dk1"/>
              </a:buClr>
              <a:buSzPts val="2800"/>
              <a:buFont typeface="Arial"/>
              <a:buChar char="•"/>
            </a:pPr>
            <a:r>
              <a:rPr lang="en-US" sz="2800" dirty="0">
                <a:solidFill>
                  <a:schemeClr val="dk1"/>
                </a:solidFill>
                <a:latin typeface="Calibri"/>
                <a:ea typeface="Calibri"/>
                <a:cs typeface="Calibri"/>
                <a:sym typeface="Calibri"/>
              </a:rPr>
              <a:t>Listen to the coaches.</a:t>
            </a:r>
            <a:endParaRPr dirty="0"/>
          </a:p>
          <a:p>
            <a:pPr marL="457200" marR="0" lvl="0" indent="-457200" algn="l" rtl="0">
              <a:spcBef>
                <a:spcPts val="0"/>
              </a:spcBef>
              <a:spcAft>
                <a:spcPts val="0"/>
              </a:spcAft>
              <a:buClr>
                <a:schemeClr val="dk1"/>
              </a:buClr>
              <a:buSzPts val="2800"/>
              <a:buFont typeface="Arial"/>
              <a:buChar char="•"/>
            </a:pPr>
            <a:r>
              <a:rPr lang="en-US" sz="2800" dirty="0">
                <a:solidFill>
                  <a:schemeClr val="dk1"/>
                </a:solidFill>
                <a:latin typeface="Calibri"/>
                <a:ea typeface="Calibri"/>
                <a:cs typeface="Calibri"/>
                <a:sym typeface="Calibri"/>
              </a:rPr>
              <a:t>Always give 100%.</a:t>
            </a:r>
            <a:endParaRPr dirty="0"/>
          </a:p>
          <a:p>
            <a:pPr marL="457200" marR="0" lvl="0" indent="-457200" algn="l" rtl="0">
              <a:spcBef>
                <a:spcPts val="0"/>
              </a:spcBef>
              <a:spcAft>
                <a:spcPts val="0"/>
              </a:spcAft>
              <a:buClr>
                <a:schemeClr val="dk1"/>
              </a:buClr>
              <a:buSzPts val="2800"/>
              <a:buFont typeface="Arial"/>
              <a:buChar char="•"/>
            </a:pPr>
            <a:r>
              <a:rPr lang="en-US" sz="2800" b="1" dirty="0">
                <a:solidFill>
                  <a:schemeClr val="dk1"/>
                </a:solidFill>
                <a:latin typeface="Calibri"/>
                <a:ea typeface="Calibri"/>
                <a:cs typeface="Calibri"/>
                <a:sym typeface="Calibri"/>
              </a:rPr>
              <a:t>Have fun!</a:t>
            </a:r>
            <a:endParaRPr dirty="0"/>
          </a:p>
          <a:p>
            <a:pPr marL="457200" marR="0" lvl="0" indent="-457200" algn="l" rtl="0">
              <a:spcBef>
                <a:spcPts val="0"/>
              </a:spcBef>
              <a:spcAft>
                <a:spcPts val="0"/>
              </a:spcAft>
              <a:buClr>
                <a:schemeClr val="dk1"/>
              </a:buClr>
              <a:buSzPts val="2800"/>
              <a:buFont typeface="Arial"/>
              <a:buChar char="•"/>
            </a:pPr>
            <a:r>
              <a:rPr lang="en-US" sz="2800" dirty="0">
                <a:solidFill>
                  <a:schemeClr val="dk1"/>
                </a:solidFill>
                <a:latin typeface="Calibri"/>
                <a:ea typeface="Calibri"/>
                <a:cs typeface="Calibri"/>
                <a:sym typeface="Calibri"/>
              </a:rPr>
              <a:t>Support teammates.</a:t>
            </a:r>
            <a:endParaRPr dirty="0"/>
          </a:p>
          <a:p>
            <a:pPr marL="457200" marR="0" lvl="0" indent="-457200" algn="l" rtl="0">
              <a:spcBef>
                <a:spcPts val="0"/>
              </a:spcBef>
              <a:spcAft>
                <a:spcPts val="0"/>
              </a:spcAft>
              <a:buClr>
                <a:schemeClr val="dk1"/>
              </a:buClr>
              <a:buSzPts val="2800"/>
              <a:buFont typeface="Arial"/>
              <a:buChar char="•"/>
            </a:pPr>
            <a:r>
              <a:rPr lang="en-US" sz="2800" dirty="0">
                <a:solidFill>
                  <a:schemeClr val="dk1"/>
                </a:solidFill>
                <a:latin typeface="Calibri"/>
                <a:ea typeface="Calibri"/>
                <a:cs typeface="Calibri"/>
                <a:sym typeface="Calibri"/>
              </a:rPr>
              <a:t>Respect the Race Officials.</a:t>
            </a:r>
            <a:endParaRPr dirty="0"/>
          </a:p>
          <a:p>
            <a:pPr marL="457200" marR="0" lvl="0" indent="-457200" algn="l" rtl="0">
              <a:spcBef>
                <a:spcPts val="0"/>
              </a:spcBef>
              <a:spcAft>
                <a:spcPts val="0"/>
              </a:spcAft>
              <a:buClr>
                <a:schemeClr val="dk1"/>
              </a:buClr>
              <a:buSzPts val="2800"/>
              <a:buFont typeface="Arial"/>
              <a:buChar char="•"/>
            </a:pPr>
            <a:r>
              <a:rPr lang="en-US" sz="2800" dirty="0">
                <a:solidFill>
                  <a:schemeClr val="dk1"/>
                </a:solidFill>
                <a:latin typeface="Calibri"/>
                <a:ea typeface="Calibri"/>
                <a:cs typeface="Calibri"/>
                <a:sym typeface="Calibri"/>
              </a:rPr>
              <a:t>Never brag or make condescending remarks.</a:t>
            </a:r>
            <a:endParaRPr dirty="0"/>
          </a:p>
          <a:p>
            <a:pPr marL="457200" marR="0" lvl="0" indent="-457200" algn="l" rtl="0">
              <a:spcBef>
                <a:spcPts val="0"/>
              </a:spcBef>
              <a:spcAft>
                <a:spcPts val="0"/>
              </a:spcAft>
              <a:buClr>
                <a:schemeClr val="dk1"/>
              </a:buClr>
              <a:buSzPts val="2800"/>
              <a:buFont typeface="Arial"/>
              <a:buChar char="•"/>
            </a:pPr>
            <a:r>
              <a:rPr lang="en-US" sz="2800" dirty="0">
                <a:solidFill>
                  <a:schemeClr val="dk1"/>
                </a:solidFill>
                <a:latin typeface="Calibri"/>
                <a:ea typeface="Calibri"/>
                <a:cs typeface="Calibri"/>
                <a:sym typeface="Calibri"/>
              </a:rPr>
              <a:t>Be a positive role model to your teammates.</a:t>
            </a:r>
            <a:endParaRPr dirty="0"/>
          </a:p>
          <a:p>
            <a:pPr marL="457200" marR="0" lvl="0" indent="-457200" algn="l" rtl="0">
              <a:spcBef>
                <a:spcPts val="0"/>
              </a:spcBef>
              <a:spcAft>
                <a:spcPts val="0"/>
              </a:spcAft>
              <a:buClr>
                <a:schemeClr val="dk1"/>
              </a:buClr>
              <a:buSzPts val="2800"/>
              <a:buFont typeface="Arial"/>
              <a:buChar char="•"/>
            </a:pPr>
            <a:r>
              <a:rPr lang="en-US" sz="2800" dirty="0">
                <a:solidFill>
                  <a:schemeClr val="dk1"/>
                </a:solidFill>
                <a:latin typeface="Calibri"/>
                <a:ea typeface="Calibri"/>
                <a:cs typeface="Calibri"/>
                <a:sym typeface="Calibri"/>
              </a:rPr>
              <a:t>Always represent the team in a positive manner.</a:t>
            </a:r>
            <a:endParaRPr dirty="0"/>
          </a:p>
          <a:p>
            <a:pPr marL="457200" marR="0" lvl="0" indent="-457200" algn="l" rtl="0">
              <a:spcBef>
                <a:spcPts val="0"/>
              </a:spcBef>
              <a:spcAft>
                <a:spcPts val="0"/>
              </a:spcAft>
              <a:buClr>
                <a:schemeClr val="dk1"/>
              </a:buClr>
              <a:buSzPts val="2800"/>
              <a:buFont typeface="Arial"/>
              <a:buChar char="•"/>
            </a:pPr>
            <a:r>
              <a:rPr lang="en-US" sz="2800" b="1" dirty="0">
                <a:solidFill>
                  <a:schemeClr val="dk1"/>
                </a:solidFill>
                <a:latin typeface="Calibri"/>
                <a:ea typeface="Calibri"/>
                <a:cs typeface="Calibri"/>
                <a:sym typeface="Calibri"/>
              </a:rPr>
              <a:t>Have fun!</a:t>
            </a:r>
            <a:endParaRPr dirty="0"/>
          </a:p>
          <a:p>
            <a:pPr marL="0" marR="0" lvl="0" indent="0" algn="l" rtl="0">
              <a:spcBef>
                <a:spcPts val="0"/>
              </a:spcBef>
              <a:spcAft>
                <a:spcPts val="0"/>
              </a:spcAft>
              <a:buNone/>
            </a:pPr>
            <a:endParaRPr sz="2800" b="1"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5"/>
          <p:cNvSpPr txBox="1">
            <a:spLocks noGrp="1"/>
          </p:cNvSpPr>
          <p:nvPr>
            <p:ph type="title"/>
          </p:nvPr>
        </p:nvSpPr>
        <p:spPr>
          <a:xfrm>
            <a:off x="457200" y="9646"/>
            <a:ext cx="8229600" cy="730155"/>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b="1" u="sng"/>
              <a:t>Equipment</a:t>
            </a:r>
            <a:endParaRPr/>
          </a:p>
        </p:txBody>
      </p:sp>
      <p:sp>
        <p:nvSpPr>
          <p:cNvPr id="221" name="Google Shape;221;p15"/>
          <p:cNvSpPr txBox="1">
            <a:spLocks noGrp="1"/>
          </p:cNvSpPr>
          <p:nvPr>
            <p:ph type="body" idx="1"/>
          </p:nvPr>
        </p:nvSpPr>
        <p:spPr>
          <a:xfrm>
            <a:off x="457200" y="792866"/>
            <a:ext cx="8458200" cy="5706546"/>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ct val="100000"/>
              <a:buChar char="•"/>
            </a:pPr>
            <a:r>
              <a:rPr lang="en-US" sz="2800" dirty="0">
                <a:latin typeface="Calibri" panose="020F0502020204030204" pitchFamily="34" charset="0"/>
                <a:cs typeface="Calibri" panose="020F0502020204030204" pitchFamily="34" charset="0"/>
              </a:rPr>
              <a:t>Helmets</a:t>
            </a:r>
            <a:endParaRPr sz="2800" dirty="0">
              <a:latin typeface="Calibri" panose="020F0502020204030204" pitchFamily="34" charset="0"/>
              <a:cs typeface="Calibri" panose="020F0502020204030204" pitchFamily="34" charset="0"/>
            </a:endParaRPr>
          </a:p>
          <a:p>
            <a:pPr marL="742950" lvl="1" indent="-285750" algn="l" rtl="0">
              <a:spcBef>
                <a:spcPts val="434"/>
              </a:spcBef>
              <a:spcAft>
                <a:spcPts val="0"/>
              </a:spcAft>
              <a:buClr>
                <a:schemeClr val="dk1"/>
              </a:buClr>
              <a:buSzPct val="100000"/>
              <a:buChar char="–"/>
            </a:pPr>
            <a:r>
              <a:rPr lang="en-US" sz="2400" b="1" dirty="0">
                <a:latin typeface="Calibri" panose="020F0502020204030204" pitchFamily="34" charset="0"/>
                <a:cs typeface="Calibri" panose="020F0502020204030204" pitchFamily="34" charset="0"/>
              </a:rPr>
              <a:t>required ski helmets for all participants at all times they are on the hill</a:t>
            </a:r>
            <a:endParaRPr sz="2400" dirty="0">
              <a:latin typeface="Calibri" panose="020F0502020204030204" pitchFamily="34" charset="0"/>
              <a:cs typeface="Calibri" panose="020F0502020204030204" pitchFamily="34" charset="0"/>
            </a:endParaRPr>
          </a:p>
          <a:p>
            <a:pPr marL="742950" lvl="1" indent="-285750" algn="l" rtl="0">
              <a:spcBef>
                <a:spcPts val="434"/>
              </a:spcBef>
              <a:spcAft>
                <a:spcPts val="0"/>
              </a:spcAft>
              <a:buClr>
                <a:schemeClr val="dk1"/>
              </a:buClr>
              <a:buSzPct val="100000"/>
              <a:buChar char="–"/>
            </a:pPr>
            <a:r>
              <a:rPr lang="en-US" sz="2400" b="1" dirty="0">
                <a:latin typeface="Calibri" panose="020F0502020204030204" pitchFamily="34" charset="0"/>
                <a:cs typeface="Calibri" panose="020F0502020204030204" pitchFamily="34" charset="0"/>
              </a:rPr>
              <a:t>New NYSHSAA requirement for FIS Helmet certification for GS racers. The team has some GS helmets if need be.</a:t>
            </a:r>
            <a:endParaRPr sz="2400" dirty="0">
              <a:latin typeface="Calibri" panose="020F0502020204030204" pitchFamily="34" charset="0"/>
              <a:cs typeface="Calibri" panose="020F0502020204030204" pitchFamily="34" charset="0"/>
            </a:endParaRPr>
          </a:p>
          <a:p>
            <a:pPr marL="342900" lvl="0" indent="-342900" algn="l" rtl="0">
              <a:spcBef>
                <a:spcPts val="496"/>
              </a:spcBef>
              <a:spcAft>
                <a:spcPts val="0"/>
              </a:spcAft>
              <a:buClr>
                <a:schemeClr val="dk1"/>
              </a:buClr>
              <a:buSzPct val="100000"/>
              <a:buChar char="•"/>
            </a:pPr>
            <a:r>
              <a:rPr lang="en-US" sz="2800" dirty="0">
                <a:latin typeface="Calibri" panose="020F0502020204030204" pitchFamily="34" charset="0"/>
                <a:cs typeface="Calibri" panose="020F0502020204030204" pitchFamily="34" charset="0"/>
              </a:rPr>
              <a:t>Helmet Chin guards </a:t>
            </a:r>
            <a:r>
              <a:rPr lang="en-US" sz="2800" i="1" dirty="0">
                <a:latin typeface="Calibri" panose="020F0502020204030204" pitchFamily="34" charset="0"/>
                <a:cs typeface="Calibri" panose="020F0502020204030204" pitchFamily="34" charset="0"/>
              </a:rPr>
              <a:t>(optional)</a:t>
            </a:r>
          </a:p>
          <a:p>
            <a:pPr marL="342900" lvl="0" indent="-342900" algn="l" rtl="0">
              <a:spcBef>
                <a:spcPts val="496"/>
              </a:spcBef>
              <a:spcAft>
                <a:spcPts val="0"/>
              </a:spcAft>
              <a:buClr>
                <a:schemeClr val="dk1"/>
              </a:buClr>
              <a:buSzPct val="100000"/>
              <a:buChar char="•"/>
            </a:pPr>
            <a:r>
              <a:rPr lang="en-US" sz="2800" dirty="0">
                <a:latin typeface="Calibri" panose="020F0502020204030204" pitchFamily="34" charset="0"/>
                <a:cs typeface="Calibri" panose="020F0502020204030204" pitchFamily="34" charset="0"/>
              </a:rPr>
              <a:t>Slalom skis / GS skis / GS suit </a:t>
            </a:r>
            <a:r>
              <a:rPr lang="en-US" sz="2800" i="1" dirty="0">
                <a:latin typeface="Calibri" panose="020F0502020204030204" pitchFamily="34" charset="0"/>
                <a:cs typeface="Calibri" panose="020F0502020204030204" pitchFamily="34" charset="0"/>
              </a:rPr>
              <a:t>(optional)</a:t>
            </a:r>
            <a:endParaRPr sz="2800" i="1" dirty="0">
              <a:latin typeface="Calibri" panose="020F0502020204030204" pitchFamily="34" charset="0"/>
              <a:cs typeface="Calibri" panose="020F0502020204030204" pitchFamily="34" charset="0"/>
            </a:endParaRPr>
          </a:p>
          <a:p>
            <a:pPr marL="342900" lvl="0" indent="-342900" algn="l" rtl="0">
              <a:spcBef>
                <a:spcPts val="496"/>
              </a:spcBef>
              <a:spcAft>
                <a:spcPts val="0"/>
              </a:spcAft>
              <a:buClr>
                <a:schemeClr val="dk1"/>
              </a:buClr>
              <a:buSzPct val="100000"/>
              <a:buChar char="•"/>
            </a:pPr>
            <a:r>
              <a:rPr lang="en-US" sz="2800" dirty="0">
                <a:latin typeface="Calibri" panose="020F0502020204030204" pitchFamily="34" charset="0"/>
                <a:cs typeface="Calibri" panose="020F0502020204030204" pitchFamily="34" charset="0"/>
              </a:rPr>
              <a:t>Mouth guards </a:t>
            </a:r>
            <a:r>
              <a:rPr lang="en-US" sz="2800" i="1" dirty="0">
                <a:latin typeface="Calibri" panose="020F0502020204030204" pitchFamily="34" charset="0"/>
                <a:cs typeface="Calibri" panose="020F0502020204030204" pitchFamily="34" charset="0"/>
              </a:rPr>
              <a:t>(optional)</a:t>
            </a:r>
            <a:endParaRPr sz="2800" i="1" dirty="0">
              <a:latin typeface="Calibri" panose="020F0502020204030204" pitchFamily="34" charset="0"/>
              <a:cs typeface="Calibri" panose="020F0502020204030204" pitchFamily="34" charset="0"/>
            </a:endParaRPr>
          </a:p>
          <a:p>
            <a:pPr marL="342900" lvl="0" indent="-342900" algn="l" rtl="0">
              <a:spcBef>
                <a:spcPts val="496"/>
              </a:spcBef>
              <a:spcAft>
                <a:spcPts val="0"/>
              </a:spcAft>
              <a:buClr>
                <a:schemeClr val="dk1"/>
              </a:buClr>
              <a:buSzPct val="100000"/>
              <a:buChar char="•"/>
            </a:pPr>
            <a:r>
              <a:rPr lang="en-US" sz="2800" dirty="0">
                <a:latin typeface="Calibri" panose="020F0502020204030204" pitchFamily="34" charset="0"/>
                <a:cs typeface="Calibri" panose="020F0502020204030204" pitchFamily="34" charset="0"/>
              </a:rPr>
              <a:t>Shin guards / Pole Guards / Arm Guards </a:t>
            </a:r>
            <a:r>
              <a:rPr lang="en-US" sz="2800" i="1" dirty="0">
                <a:latin typeface="Calibri" panose="020F0502020204030204" pitchFamily="34" charset="0"/>
                <a:cs typeface="Calibri" panose="020F0502020204030204" pitchFamily="34" charset="0"/>
              </a:rPr>
              <a:t>(optional)</a:t>
            </a:r>
            <a:endParaRPr sz="2800" i="1" dirty="0">
              <a:latin typeface="Calibri" panose="020F0502020204030204" pitchFamily="34" charset="0"/>
              <a:cs typeface="Calibri" panose="020F0502020204030204" pitchFamily="34" charset="0"/>
            </a:endParaRPr>
          </a:p>
          <a:p>
            <a:pPr marL="342900" lvl="0" indent="-342900" algn="l" rtl="0">
              <a:spcBef>
                <a:spcPts val="496"/>
              </a:spcBef>
              <a:spcAft>
                <a:spcPts val="0"/>
              </a:spcAft>
              <a:buClr>
                <a:schemeClr val="dk1"/>
              </a:buClr>
              <a:buSzPct val="100000"/>
              <a:buChar char="•"/>
            </a:pPr>
            <a:r>
              <a:rPr lang="en-US" sz="2800" dirty="0">
                <a:latin typeface="Calibri" panose="020F0502020204030204" pitchFamily="34" charset="0"/>
                <a:cs typeface="Calibri" panose="020F0502020204030204" pitchFamily="34" charset="0"/>
              </a:rPr>
              <a:t>GoPro Cameras – NOT allowed during race</a:t>
            </a:r>
            <a:endParaRPr sz="2800" dirty="0">
              <a:latin typeface="Calibri" panose="020F0502020204030204" pitchFamily="34" charset="0"/>
              <a:cs typeface="Calibri" panose="020F0502020204030204" pitchFamily="34" charset="0"/>
            </a:endParaRPr>
          </a:p>
          <a:p>
            <a:pPr marL="342900" lvl="0" indent="-342900" algn="l" rtl="0">
              <a:spcBef>
                <a:spcPts val="496"/>
              </a:spcBef>
              <a:spcAft>
                <a:spcPts val="0"/>
              </a:spcAft>
              <a:buClr>
                <a:schemeClr val="dk1"/>
              </a:buClr>
              <a:buSzPct val="100000"/>
              <a:buChar char="•"/>
            </a:pPr>
            <a:r>
              <a:rPr lang="en-US" sz="2800" dirty="0">
                <a:latin typeface="Calibri" panose="020F0502020204030204" pitchFamily="34" charset="0"/>
                <a:cs typeface="Calibri" panose="020F0502020204030204" pitchFamily="34" charset="0"/>
              </a:rPr>
              <a:t>Medication – Important to provide epi pens and inhalers </a:t>
            </a:r>
            <a:r>
              <a:rPr lang="en-US" sz="2800" b="1" u="sng" dirty="0">
                <a:latin typeface="Calibri" panose="020F0502020204030204" pitchFamily="34" charset="0"/>
                <a:cs typeface="Calibri" panose="020F0502020204030204" pitchFamily="34" charset="0"/>
              </a:rPr>
              <a:t>ON THE HILL.</a:t>
            </a:r>
          </a:p>
          <a:p>
            <a:pPr marL="342900" lvl="0" indent="-342900" algn="l" rtl="0">
              <a:spcBef>
                <a:spcPts val="496"/>
              </a:spcBef>
              <a:spcAft>
                <a:spcPts val="0"/>
              </a:spcAft>
              <a:buClr>
                <a:schemeClr val="dk1"/>
              </a:buClr>
              <a:buSzPct val="100000"/>
              <a:buChar char="•"/>
            </a:pPr>
            <a:endParaRPr sz="2800" dirty="0"/>
          </a:p>
          <a:p>
            <a:pPr marL="342900" lvl="0" indent="-185420" algn="l" rtl="0">
              <a:spcBef>
                <a:spcPts val="496"/>
              </a:spcBef>
              <a:spcAft>
                <a:spcPts val="0"/>
              </a:spcAft>
              <a:buClr>
                <a:schemeClr val="dk1"/>
              </a:buClr>
              <a:buSzPct val="100000"/>
              <a:buNone/>
            </a:pPr>
            <a:endParaRPr sz="28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16"/>
          <p:cNvSpPr txBox="1">
            <a:spLocks noGrp="1"/>
          </p:cNvSpPr>
          <p:nvPr>
            <p:ph type="title"/>
          </p:nvPr>
        </p:nvSpPr>
        <p:spPr>
          <a:xfrm>
            <a:off x="457200" y="0"/>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b="1" u="sng"/>
              <a:t>Team Apparel</a:t>
            </a:r>
            <a:endParaRPr/>
          </a:p>
        </p:txBody>
      </p:sp>
      <p:sp>
        <p:nvSpPr>
          <p:cNvPr id="229" name="Google Shape;229;p16"/>
          <p:cNvSpPr txBox="1">
            <a:spLocks noGrp="1"/>
          </p:cNvSpPr>
          <p:nvPr>
            <p:ph type="body" idx="1"/>
          </p:nvPr>
        </p:nvSpPr>
        <p:spPr>
          <a:xfrm>
            <a:off x="252248" y="914400"/>
            <a:ext cx="8458200" cy="53340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2400"/>
              <a:buChar char="•"/>
            </a:pPr>
            <a:r>
              <a:rPr lang="en-US" sz="2400"/>
              <a:t>Purchasing of team apparel is optional and NOT a requirement</a:t>
            </a:r>
            <a:endParaRPr/>
          </a:p>
          <a:p>
            <a:pPr marL="342900" lvl="0" indent="-342900" algn="l" rtl="0">
              <a:spcBef>
                <a:spcPts val="640"/>
              </a:spcBef>
              <a:spcAft>
                <a:spcPts val="0"/>
              </a:spcAft>
              <a:buClr>
                <a:schemeClr val="dk1"/>
              </a:buClr>
              <a:buSzPts val="2400"/>
              <a:buChar char="•"/>
            </a:pPr>
            <a:r>
              <a:rPr lang="en-US" sz="2400"/>
              <a:t>All orders will be placed via the dedicated web portal.</a:t>
            </a:r>
            <a:br>
              <a:rPr lang="en-US"/>
            </a:br>
            <a:endParaRPr/>
          </a:p>
          <a:p>
            <a:pPr marL="342900" lvl="0" indent="-139700" algn="l" rtl="0">
              <a:spcBef>
                <a:spcPts val="640"/>
              </a:spcBef>
              <a:spcAft>
                <a:spcPts val="0"/>
              </a:spcAft>
              <a:buClr>
                <a:schemeClr val="dk1"/>
              </a:buClr>
              <a:buSzPts val="3200"/>
              <a:buNone/>
            </a:pPr>
            <a:endParaRPr/>
          </a:p>
        </p:txBody>
      </p:sp>
      <p:pic>
        <p:nvPicPr>
          <p:cNvPr id="230" name="Google Shape;230;p16" descr="Colorblock Performance Long Sleeve T - AVAILABLE FOR A SHORT TIME"/>
          <p:cNvPicPr preferRelativeResize="0"/>
          <p:nvPr/>
        </p:nvPicPr>
        <p:blipFill rotWithShape="1">
          <a:blip r:embed="rId3">
            <a:alphaModFix/>
          </a:blip>
          <a:srcRect t="15419" r="4752" b="16802"/>
          <a:stretch/>
        </p:blipFill>
        <p:spPr>
          <a:xfrm>
            <a:off x="-45850" y="2097075"/>
            <a:ext cx="2915975" cy="2094350"/>
          </a:xfrm>
          <a:prstGeom prst="rect">
            <a:avLst/>
          </a:prstGeom>
          <a:noFill/>
          <a:ln>
            <a:noFill/>
          </a:ln>
        </p:spPr>
      </p:pic>
      <p:pic>
        <p:nvPicPr>
          <p:cNvPr id="231" name="Google Shape;231;p16"/>
          <p:cNvPicPr preferRelativeResize="0"/>
          <p:nvPr/>
        </p:nvPicPr>
        <p:blipFill rotWithShape="1">
          <a:blip r:embed="rId4">
            <a:alphaModFix/>
          </a:blip>
          <a:srcRect/>
          <a:stretch/>
        </p:blipFill>
        <p:spPr>
          <a:xfrm>
            <a:off x="2974029" y="2057400"/>
            <a:ext cx="1644282" cy="2094359"/>
          </a:xfrm>
          <a:prstGeom prst="rect">
            <a:avLst/>
          </a:prstGeom>
          <a:noFill/>
          <a:ln>
            <a:noFill/>
          </a:ln>
        </p:spPr>
      </p:pic>
      <p:pic>
        <p:nvPicPr>
          <p:cNvPr id="232" name="Google Shape;232;p16"/>
          <p:cNvPicPr preferRelativeResize="0"/>
          <p:nvPr/>
        </p:nvPicPr>
        <p:blipFill rotWithShape="1">
          <a:blip r:embed="rId5">
            <a:alphaModFix/>
          </a:blip>
          <a:srcRect/>
          <a:stretch/>
        </p:blipFill>
        <p:spPr>
          <a:xfrm>
            <a:off x="7683407" y="2113977"/>
            <a:ext cx="1239881" cy="1981201"/>
          </a:xfrm>
          <a:prstGeom prst="rect">
            <a:avLst/>
          </a:prstGeom>
          <a:noFill/>
          <a:ln>
            <a:noFill/>
          </a:ln>
        </p:spPr>
      </p:pic>
      <p:pic>
        <p:nvPicPr>
          <p:cNvPr id="233" name="Google Shape;233;p16"/>
          <p:cNvPicPr preferRelativeResize="0"/>
          <p:nvPr/>
        </p:nvPicPr>
        <p:blipFill rotWithShape="1">
          <a:blip r:embed="rId6">
            <a:alphaModFix/>
          </a:blip>
          <a:srcRect/>
          <a:stretch/>
        </p:blipFill>
        <p:spPr>
          <a:xfrm>
            <a:off x="4722200" y="2121575"/>
            <a:ext cx="1464061" cy="2045375"/>
          </a:xfrm>
          <a:prstGeom prst="rect">
            <a:avLst/>
          </a:prstGeom>
          <a:noFill/>
          <a:ln>
            <a:noFill/>
          </a:ln>
        </p:spPr>
      </p:pic>
      <p:pic>
        <p:nvPicPr>
          <p:cNvPr id="234" name="Google Shape;234;p16"/>
          <p:cNvPicPr preferRelativeResize="0"/>
          <p:nvPr/>
        </p:nvPicPr>
        <p:blipFill>
          <a:blip r:embed="rId7">
            <a:alphaModFix/>
          </a:blip>
          <a:stretch>
            <a:fillRect/>
          </a:stretch>
        </p:blipFill>
        <p:spPr>
          <a:xfrm>
            <a:off x="6381275" y="2081900"/>
            <a:ext cx="1302123" cy="2045375"/>
          </a:xfrm>
          <a:prstGeom prst="rect">
            <a:avLst/>
          </a:prstGeom>
          <a:noFill/>
          <a:ln>
            <a:noFill/>
          </a:ln>
        </p:spPr>
      </p:pic>
      <p:pic>
        <p:nvPicPr>
          <p:cNvPr id="235" name="Google Shape;235;p16"/>
          <p:cNvPicPr preferRelativeResize="0"/>
          <p:nvPr/>
        </p:nvPicPr>
        <p:blipFill>
          <a:blip r:embed="rId8">
            <a:alphaModFix/>
          </a:blip>
          <a:stretch>
            <a:fillRect/>
          </a:stretch>
        </p:blipFill>
        <p:spPr>
          <a:xfrm>
            <a:off x="252250" y="4476175"/>
            <a:ext cx="2777900" cy="1863700"/>
          </a:xfrm>
          <a:prstGeom prst="rect">
            <a:avLst/>
          </a:prstGeom>
          <a:noFill/>
          <a:ln>
            <a:noFill/>
          </a:ln>
        </p:spPr>
      </p:pic>
      <p:pic>
        <p:nvPicPr>
          <p:cNvPr id="236" name="Google Shape;236;p16"/>
          <p:cNvPicPr preferRelativeResize="0"/>
          <p:nvPr/>
        </p:nvPicPr>
        <p:blipFill>
          <a:blip r:embed="rId9">
            <a:alphaModFix/>
          </a:blip>
          <a:stretch>
            <a:fillRect/>
          </a:stretch>
        </p:blipFill>
        <p:spPr>
          <a:xfrm>
            <a:off x="3293840" y="4453900"/>
            <a:ext cx="2915985" cy="1908250"/>
          </a:xfrm>
          <a:prstGeom prst="rect">
            <a:avLst/>
          </a:prstGeom>
          <a:noFill/>
          <a:ln>
            <a:noFill/>
          </a:ln>
        </p:spPr>
      </p:pic>
      <p:pic>
        <p:nvPicPr>
          <p:cNvPr id="237" name="Google Shape;237;p16"/>
          <p:cNvPicPr preferRelativeResize="0"/>
          <p:nvPr/>
        </p:nvPicPr>
        <p:blipFill>
          <a:blip r:embed="rId10">
            <a:alphaModFix/>
          </a:blip>
          <a:stretch>
            <a:fillRect/>
          </a:stretch>
        </p:blipFill>
        <p:spPr>
          <a:xfrm>
            <a:off x="6923471" y="4312096"/>
            <a:ext cx="1644275" cy="193630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gfc6be25858_0_4"/>
          <p:cNvSpPr txBox="1">
            <a:spLocks noGrp="1"/>
          </p:cNvSpPr>
          <p:nvPr>
            <p:ph type="title"/>
          </p:nvPr>
        </p:nvSpPr>
        <p:spPr>
          <a:xfrm>
            <a:off x="605481" y="731700"/>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6000" dirty="0"/>
              <a:t>If you </a:t>
            </a:r>
            <a:r>
              <a:rPr lang="en-US" sz="6000" dirty="0" err="1"/>
              <a:t>ain’t</a:t>
            </a:r>
            <a:r>
              <a:rPr lang="en-US" sz="6000" dirty="0"/>
              <a:t> </a:t>
            </a:r>
            <a:r>
              <a:rPr lang="en-US" sz="6000" dirty="0" err="1"/>
              <a:t>fallin</a:t>
            </a:r>
            <a:r>
              <a:rPr lang="en-US" sz="6000" dirty="0"/>
              <a:t>’…</a:t>
            </a:r>
            <a:br>
              <a:rPr lang="en-US" sz="6000" dirty="0"/>
            </a:br>
            <a:r>
              <a:rPr lang="en-US" sz="6000" dirty="0"/>
              <a:t>…you </a:t>
            </a:r>
            <a:r>
              <a:rPr lang="en-US" sz="6000" dirty="0" err="1"/>
              <a:t>ain’t</a:t>
            </a:r>
            <a:r>
              <a:rPr lang="en-US" sz="6000" dirty="0"/>
              <a:t> </a:t>
            </a:r>
            <a:r>
              <a:rPr lang="en-US" sz="6000" dirty="0" err="1"/>
              <a:t>tryin</a:t>
            </a:r>
            <a:r>
              <a:rPr lang="en-US" sz="6000" dirty="0"/>
              <a:t>’!</a:t>
            </a:r>
            <a:endParaRPr sz="6000" dirty="0"/>
          </a:p>
        </p:txBody>
      </p:sp>
      <p:sp>
        <p:nvSpPr>
          <p:cNvPr id="244" name="Google Shape;244;gfc6be25858_0_4"/>
          <p:cNvSpPr txBox="1">
            <a:spLocks noGrp="1"/>
          </p:cNvSpPr>
          <p:nvPr>
            <p:ph type="body" idx="1"/>
          </p:nvPr>
        </p:nvSpPr>
        <p:spPr>
          <a:xfrm>
            <a:off x="457200" y="1600200"/>
            <a:ext cx="8229600" cy="45261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dirty="0"/>
          </a:p>
        </p:txBody>
      </p:sp>
      <p:pic>
        <p:nvPicPr>
          <p:cNvPr id="5" name="Google Shape;181;p10">
            <a:extLst>
              <a:ext uri="{FF2B5EF4-FFF2-40B4-BE49-F238E27FC236}">
                <a16:creationId xmlns:a16="http://schemas.microsoft.com/office/drawing/2014/main" id="{AB0F46C4-5EC8-4B61-863B-FC927A351133}"/>
              </a:ext>
            </a:extLst>
          </p:cNvPr>
          <p:cNvPicPr preferRelativeResize="0"/>
          <p:nvPr/>
        </p:nvPicPr>
        <p:blipFill rotWithShape="1">
          <a:blip r:embed="rId3">
            <a:alphaModFix/>
          </a:blip>
          <a:srcRect/>
          <a:stretch/>
        </p:blipFill>
        <p:spPr>
          <a:xfrm>
            <a:off x="1708352" y="2370678"/>
            <a:ext cx="5727296" cy="355232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3" name="Picture 2">
            <a:extLst>
              <a:ext uri="{FF2B5EF4-FFF2-40B4-BE49-F238E27FC236}">
                <a16:creationId xmlns:a16="http://schemas.microsoft.com/office/drawing/2014/main" id="{E26CCAA2-0478-487E-B2B2-B9637F1C8565}"/>
              </a:ext>
            </a:extLst>
          </p:cNvPr>
          <p:cNvPicPr>
            <a:picLocks noChangeAspect="1"/>
          </p:cNvPicPr>
          <p:nvPr/>
        </p:nvPicPr>
        <p:blipFill>
          <a:blip r:embed="rId3"/>
          <a:stretch>
            <a:fillRect/>
          </a:stretch>
        </p:blipFill>
        <p:spPr>
          <a:xfrm>
            <a:off x="791693" y="259976"/>
            <a:ext cx="7560614" cy="633804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1" name="Google Shape;251;p17"/>
          <p:cNvPicPr preferRelativeResize="0"/>
          <p:nvPr/>
        </p:nvPicPr>
        <p:blipFill rotWithShape="1">
          <a:blip r:embed="rId3">
            <a:alphaModFix/>
          </a:blip>
          <a:srcRect/>
          <a:stretch/>
        </p:blipFill>
        <p:spPr>
          <a:xfrm>
            <a:off x="0" y="381000"/>
            <a:ext cx="9144000" cy="6096000"/>
          </a:xfrm>
          <a:prstGeom prst="rect">
            <a:avLst/>
          </a:prstGeom>
          <a:noFill/>
          <a:ln>
            <a:noFill/>
          </a:ln>
        </p:spPr>
      </p:pic>
      <p:sp>
        <p:nvSpPr>
          <p:cNvPr id="252" name="Google Shape;252;p17"/>
          <p:cNvSpPr txBox="1"/>
          <p:nvPr/>
        </p:nvSpPr>
        <p:spPr>
          <a:xfrm>
            <a:off x="230659" y="4477265"/>
            <a:ext cx="8913341" cy="16311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7200" dirty="0">
                <a:solidFill>
                  <a:schemeClr val="lt1"/>
                </a:solidFill>
                <a:latin typeface="Calibri"/>
                <a:ea typeface="Calibri"/>
                <a:cs typeface="Calibri"/>
                <a:sym typeface="Calibri"/>
              </a:rPr>
              <a:t>Any Questions?</a:t>
            </a:r>
          </a:p>
          <a:p>
            <a:pPr marL="0" marR="0" lvl="0" indent="0" algn="ctr" rtl="0">
              <a:spcBef>
                <a:spcPts val="0"/>
              </a:spcBef>
              <a:spcAft>
                <a:spcPts val="0"/>
              </a:spcAft>
              <a:buNone/>
            </a:pPr>
            <a:r>
              <a:rPr lang="en-US" sz="2800" dirty="0">
                <a:solidFill>
                  <a:schemeClr val="lt1"/>
                </a:solidFill>
                <a:latin typeface="Calibri"/>
                <a:cs typeface="Calibri"/>
                <a:sym typeface="Calibri"/>
              </a:rPr>
              <a:t>Feel free to contact Coach Collea or Coach </a:t>
            </a:r>
            <a:r>
              <a:rPr lang="en-US" sz="2800" dirty="0" err="1">
                <a:solidFill>
                  <a:schemeClr val="lt1"/>
                </a:solidFill>
                <a:latin typeface="Calibri"/>
                <a:cs typeface="Calibri"/>
                <a:sym typeface="Calibri"/>
              </a:rPr>
              <a:t>Crivelli</a:t>
            </a:r>
            <a:r>
              <a:rPr lang="en-US" sz="2800" dirty="0">
                <a:solidFill>
                  <a:schemeClr val="lt1"/>
                </a:solidFill>
                <a:latin typeface="Calibri"/>
                <a:cs typeface="Calibri"/>
                <a:sym typeface="Calibri"/>
              </a:rPr>
              <a:t> anytime!</a:t>
            </a:r>
            <a:endParaRPr sz="28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111" y="544086"/>
            <a:ext cx="1613778" cy="396290"/>
          </a:xfrm>
        </p:spPr>
        <p:txBody>
          <a:bodyPr>
            <a:normAutofit/>
          </a:bodyPr>
          <a:lstStyle/>
          <a:p>
            <a:r>
              <a:rPr lang="en-US" sz="2000" b="1" u="sng" dirty="0"/>
              <a:t>2013/2014</a:t>
            </a:r>
          </a:p>
        </p:txBody>
      </p:sp>
      <p:sp>
        <p:nvSpPr>
          <p:cNvPr id="3" name="Content Placeholder 2"/>
          <p:cNvSpPr>
            <a:spLocks noGrp="1"/>
          </p:cNvSpPr>
          <p:nvPr>
            <p:ph idx="1"/>
          </p:nvPr>
        </p:nvSpPr>
        <p:spPr>
          <a:xfrm>
            <a:off x="-48661" y="861646"/>
            <a:ext cx="1432952" cy="1479545"/>
          </a:xfrm>
        </p:spPr>
        <p:txBody>
          <a:bodyPr>
            <a:normAutofit fontScale="85000" lnSpcReduction="10000"/>
          </a:bodyPr>
          <a:lstStyle/>
          <a:p>
            <a:pPr marL="91440" indent="-91440"/>
            <a:r>
              <a:rPr lang="en-US" sz="1050" dirty="0">
                <a:latin typeface="+mj-lt"/>
              </a:rPr>
              <a:t>All League Champions</a:t>
            </a:r>
          </a:p>
          <a:p>
            <a:pPr marL="91440" indent="-91440"/>
            <a:r>
              <a:rPr lang="en-US" sz="1050" dirty="0">
                <a:latin typeface="+mj-lt"/>
              </a:rPr>
              <a:t>Section 1 Champions</a:t>
            </a:r>
          </a:p>
          <a:p>
            <a:pPr marL="91440" indent="-91440"/>
            <a:r>
              <a:rPr lang="en-US" sz="1050" dirty="0">
                <a:latin typeface="+mj-lt"/>
              </a:rPr>
              <a:t>NYS </a:t>
            </a:r>
            <a:r>
              <a:rPr lang="en-US" sz="1000" dirty="0">
                <a:latin typeface="+mj-lt"/>
              </a:rPr>
              <a:t>Championships</a:t>
            </a:r>
            <a:r>
              <a:rPr lang="en-US" sz="1050" dirty="0">
                <a:latin typeface="+mj-lt"/>
              </a:rPr>
              <a:t> - Qualified 6</a:t>
            </a:r>
          </a:p>
          <a:p>
            <a:pPr marL="91440" indent="-91440"/>
            <a:r>
              <a:rPr lang="en-US" sz="1050" dirty="0">
                <a:latin typeface="+mj-lt"/>
              </a:rPr>
              <a:t>Eastern Regional USSA Championships -  Qualified 1 </a:t>
            </a:r>
          </a:p>
          <a:p>
            <a:endParaRPr lang="en-US" sz="1600" dirty="0"/>
          </a:p>
        </p:txBody>
      </p:sp>
      <p:sp>
        <p:nvSpPr>
          <p:cNvPr id="7" name="Title 1"/>
          <p:cNvSpPr txBox="1">
            <a:spLocks/>
          </p:cNvSpPr>
          <p:nvPr/>
        </p:nvSpPr>
        <p:spPr>
          <a:xfrm>
            <a:off x="1462797" y="165779"/>
            <a:ext cx="1538160" cy="35305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u="sng" dirty="0"/>
              <a:t>2014/2015</a:t>
            </a:r>
          </a:p>
        </p:txBody>
      </p:sp>
      <p:sp>
        <p:nvSpPr>
          <p:cNvPr id="8" name="Content Placeholder 2"/>
          <p:cNvSpPr txBox="1">
            <a:spLocks/>
          </p:cNvSpPr>
          <p:nvPr/>
        </p:nvSpPr>
        <p:spPr>
          <a:xfrm>
            <a:off x="1388495" y="539072"/>
            <a:ext cx="1792562" cy="93643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91440" indent="-91440"/>
            <a:r>
              <a:rPr lang="en-US" sz="1000" dirty="0">
                <a:latin typeface="+mj-lt"/>
              </a:rPr>
              <a:t>Section 1 Champions</a:t>
            </a:r>
          </a:p>
          <a:p>
            <a:pPr marL="91440" indent="-91440"/>
            <a:r>
              <a:rPr lang="en-US" sz="1000" dirty="0">
                <a:latin typeface="+mj-lt"/>
              </a:rPr>
              <a:t>NYS Championships - Qualified 6</a:t>
            </a:r>
          </a:p>
          <a:p>
            <a:pPr marL="0" indent="0">
              <a:buNone/>
            </a:pPr>
            <a:r>
              <a:rPr lang="en-US" sz="1000" dirty="0">
                <a:latin typeface="+mj-lt"/>
              </a:rPr>
              <a:t>  - Boys placed 3</a:t>
            </a:r>
            <a:r>
              <a:rPr lang="en-US" sz="1000" baseline="30000" dirty="0">
                <a:latin typeface="+mj-lt"/>
              </a:rPr>
              <a:t>rd</a:t>
            </a:r>
            <a:r>
              <a:rPr lang="en-US" sz="1000" dirty="0">
                <a:latin typeface="+mj-lt"/>
              </a:rPr>
              <a:t> (Bronze)</a:t>
            </a:r>
          </a:p>
          <a:p>
            <a:endParaRPr lang="en-US" sz="1600" dirty="0"/>
          </a:p>
        </p:txBody>
      </p:sp>
      <p:sp>
        <p:nvSpPr>
          <p:cNvPr id="11" name="Title 1"/>
          <p:cNvSpPr txBox="1">
            <a:spLocks/>
          </p:cNvSpPr>
          <p:nvPr/>
        </p:nvSpPr>
        <p:spPr>
          <a:xfrm>
            <a:off x="3089537" y="510272"/>
            <a:ext cx="1469825" cy="443923"/>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u="sng" dirty="0"/>
              <a:t>2015/2016</a:t>
            </a:r>
          </a:p>
        </p:txBody>
      </p:sp>
      <p:sp>
        <p:nvSpPr>
          <p:cNvPr id="12" name="Content Placeholder 2"/>
          <p:cNvSpPr txBox="1">
            <a:spLocks/>
          </p:cNvSpPr>
          <p:nvPr/>
        </p:nvSpPr>
        <p:spPr>
          <a:xfrm>
            <a:off x="3000218" y="900402"/>
            <a:ext cx="1622248" cy="100637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91440" indent="-91440"/>
            <a:r>
              <a:rPr lang="en-US" sz="1000" dirty="0"/>
              <a:t>All League Champions</a:t>
            </a:r>
          </a:p>
          <a:p>
            <a:pPr marL="91440" indent="-91440"/>
            <a:r>
              <a:rPr lang="en-US" sz="1000" dirty="0"/>
              <a:t>Section 1 Champions</a:t>
            </a:r>
          </a:p>
          <a:p>
            <a:pPr marL="91440" indent="-91440"/>
            <a:r>
              <a:rPr lang="en-US" sz="1000" dirty="0"/>
              <a:t>NYS Championships - Qualified 6</a:t>
            </a:r>
          </a:p>
          <a:p>
            <a:endParaRPr lang="en-US" sz="2400" dirty="0"/>
          </a:p>
        </p:txBody>
      </p:sp>
      <p:sp>
        <p:nvSpPr>
          <p:cNvPr id="14" name="Title 1"/>
          <p:cNvSpPr txBox="1">
            <a:spLocks/>
          </p:cNvSpPr>
          <p:nvPr/>
        </p:nvSpPr>
        <p:spPr>
          <a:xfrm>
            <a:off x="4410411" y="45456"/>
            <a:ext cx="1699827" cy="44644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u="sng" dirty="0"/>
              <a:t>2016/2017</a:t>
            </a:r>
          </a:p>
        </p:txBody>
      </p:sp>
      <p:sp>
        <p:nvSpPr>
          <p:cNvPr id="17" name="Content Placeholder 2"/>
          <p:cNvSpPr txBox="1">
            <a:spLocks/>
          </p:cNvSpPr>
          <p:nvPr/>
        </p:nvSpPr>
        <p:spPr>
          <a:xfrm>
            <a:off x="4508278" y="146303"/>
            <a:ext cx="1555613" cy="1006379"/>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US" sz="2400" dirty="0"/>
          </a:p>
          <a:p>
            <a:pPr marL="91440" indent="-91440"/>
            <a:r>
              <a:rPr lang="en-US" sz="1000" dirty="0"/>
              <a:t>All League Champions</a:t>
            </a:r>
          </a:p>
          <a:p>
            <a:pPr marL="91440" indent="-91440"/>
            <a:r>
              <a:rPr lang="en-US" sz="1000" dirty="0"/>
              <a:t>NYS Championships - Qualified 7</a:t>
            </a:r>
          </a:p>
          <a:p>
            <a:pPr marL="91440" indent="-91440"/>
            <a:r>
              <a:rPr lang="en-US" sz="1000" dirty="0"/>
              <a:t>All State Champion – 1</a:t>
            </a:r>
          </a:p>
        </p:txBody>
      </p:sp>
      <p:sp>
        <p:nvSpPr>
          <p:cNvPr id="20" name="Title 1">
            <a:extLst>
              <a:ext uri="{FF2B5EF4-FFF2-40B4-BE49-F238E27FC236}">
                <a16:creationId xmlns:a16="http://schemas.microsoft.com/office/drawing/2014/main" id="{364DC92F-691A-4A64-BC9D-14B63E2080FF}"/>
              </a:ext>
            </a:extLst>
          </p:cNvPr>
          <p:cNvSpPr txBox="1">
            <a:spLocks/>
          </p:cNvSpPr>
          <p:nvPr/>
        </p:nvSpPr>
        <p:spPr>
          <a:xfrm>
            <a:off x="6031057" y="461763"/>
            <a:ext cx="1555613" cy="46870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u="sng" dirty="0"/>
              <a:t>2017/2018</a:t>
            </a:r>
          </a:p>
        </p:txBody>
      </p:sp>
      <p:sp>
        <p:nvSpPr>
          <p:cNvPr id="21" name="Content Placeholder 2">
            <a:extLst>
              <a:ext uri="{FF2B5EF4-FFF2-40B4-BE49-F238E27FC236}">
                <a16:creationId xmlns:a16="http://schemas.microsoft.com/office/drawing/2014/main" id="{4E3C07D4-F505-440A-A8FA-D1E5EB068277}"/>
              </a:ext>
            </a:extLst>
          </p:cNvPr>
          <p:cNvSpPr txBox="1">
            <a:spLocks/>
          </p:cNvSpPr>
          <p:nvPr/>
        </p:nvSpPr>
        <p:spPr>
          <a:xfrm>
            <a:off x="5952636" y="871787"/>
            <a:ext cx="1745474" cy="883447"/>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91440" indent="-91440"/>
            <a:r>
              <a:rPr lang="en-US" sz="1050" dirty="0"/>
              <a:t>All League Champions</a:t>
            </a:r>
          </a:p>
          <a:p>
            <a:pPr marL="91440" indent="-91440"/>
            <a:r>
              <a:rPr lang="en-US" sz="1050" dirty="0"/>
              <a:t>NYS Championships - Qualified 6</a:t>
            </a:r>
          </a:p>
          <a:p>
            <a:pPr marL="91440" indent="-91440"/>
            <a:r>
              <a:rPr lang="en-US" sz="1050" dirty="0"/>
              <a:t>Boys - All State Silver Medal Champions</a:t>
            </a:r>
            <a:endParaRPr lang="en-US" sz="1000" dirty="0"/>
          </a:p>
          <a:p>
            <a:endParaRPr lang="en-US" sz="1800" dirty="0"/>
          </a:p>
        </p:txBody>
      </p:sp>
      <p:sp>
        <p:nvSpPr>
          <p:cNvPr id="22" name="Title 1">
            <a:extLst>
              <a:ext uri="{FF2B5EF4-FFF2-40B4-BE49-F238E27FC236}">
                <a16:creationId xmlns:a16="http://schemas.microsoft.com/office/drawing/2014/main" id="{B41EB846-A8A3-4CF3-A1D7-A58C246AA4E0}"/>
              </a:ext>
            </a:extLst>
          </p:cNvPr>
          <p:cNvSpPr txBox="1">
            <a:spLocks/>
          </p:cNvSpPr>
          <p:nvPr/>
        </p:nvSpPr>
        <p:spPr>
          <a:xfrm>
            <a:off x="7393133" y="39381"/>
            <a:ext cx="1699827" cy="44644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u="sng" dirty="0"/>
              <a:t>2018/2019</a:t>
            </a:r>
          </a:p>
        </p:txBody>
      </p:sp>
      <p:sp>
        <p:nvSpPr>
          <p:cNvPr id="23" name="Content Placeholder 2">
            <a:extLst>
              <a:ext uri="{FF2B5EF4-FFF2-40B4-BE49-F238E27FC236}">
                <a16:creationId xmlns:a16="http://schemas.microsoft.com/office/drawing/2014/main" id="{786F6777-BC90-43F0-84FA-6E4162134339}"/>
              </a:ext>
            </a:extLst>
          </p:cNvPr>
          <p:cNvSpPr txBox="1">
            <a:spLocks/>
          </p:cNvSpPr>
          <p:nvPr/>
        </p:nvSpPr>
        <p:spPr>
          <a:xfrm>
            <a:off x="7665090" y="461764"/>
            <a:ext cx="1443940" cy="136717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91440" indent="-91440"/>
            <a:r>
              <a:rPr lang="en-US" sz="1000" dirty="0"/>
              <a:t>Girls Section 1 Champions</a:t>
            </a:r>
          </a:p>
          <a:p>
            <a:pPr marL="91440" indent="-91440"/>
            <a:r>
              <a:rPr lang="en-US" sz="1000" dirty="0"/>
              <a:t>Girls All League Champions</a:t>
            </a:r>
          </a:p>
          <a:p>
            <a:pPr marL="91440" indent="-91440"/>
            <a:r>
              <a:rPr lang="en-US" sz="1000" dirty="0"/>
              <a:t>NYS Championships - Qualified 4</a:t>
            </a:r>
          </a:p>
          <a:p>
            <a:pPr marL="0" indent="0">
              <a:buNone/>
            </a:pPr>
            <a:r>
              <a:rPr lang="en-US" sz="1000" dirty="0"/>
              <a:t>   - Girls placed 4</a:t>
            </a:r>
            <a:r>
              <a:rPr lang="en-US" sz="1000" baseline="30000" dirty="0"/>
              <a:t>th</a:t>
            </a:r>
            <a:endParaRPr lang="en-US" sz="2400" dirty="0"/>
          </a:p>
        </p:txBody>
      </p:sp>
      <p:sp>
        <p:nvSpPr>
          <p:cNvPr id="4" name="Rectangle 3">
            <a:extLst>
              <a:ext uri="{FF2B5EF4-FFF2-40B4-BE49-F238E27FC236}">
                <a16:creationId xmlns:a16="http://schemas.microsoft.com/office/drawing/2014/main" id="{032ED8F3-DAB4-4C2A-ACE2-393683DFC556}"/>
              </a:ext>
            </a:extLst>
          </p:cNvPr>
          <p:cNvSpPr/>
          <p:nvPr/>
        </p:nvSpPr>
        <p:spPr>
          <a:xfrm>
            <a:off x="1462797" y="1428831"/>
            <a:ext cx="1396536" cy="400110"/>
          </a:xfrm>
          <a:prstGeom prst="rect">
            <a:avLst/>
          </a:prstGeom>
        </p:spPr>
        <p:txBody>
          <a:bodyPr wrap="none">
            <a:spAutoFit/>
          </a:bodyPr>
          <a:lstStyle/>
          <a:p>
            <a:r>
              <a:rPr lang="en-US" sz="2000" b="1" u="sng" dirty="0"/>
              <a:t>2019/2020</a:t>
            </a:r>
          </a:p>
        </p:txBody>
      </p:sp>
      <p:sp>
        <p:nvSpPr>
          <p:cNvPr id="6" name="Rectangle 5">
            <a:extLst>
              <a:ext uri="{FF2B5EF4-FFF2-40B4-BE49-F238E27FC236}">
                <a16:creationId xmlns:a16="http://schemas.microsoft.com/office/drawing/2014/main" id="{441F502D-5D5F-4AED-9749-3E6AF53BEDF7}"/>
              </a:ext>
            </a:extLst>
          </p:cNvPr>
          <p:cNvSpPr/>
          <p:nvPr/>
        </p:nvSpPr>
        <p:spPr>
          <a:xfrm>
            <a:off x="4527645" y="1384510"/>
            <a:ext cx="1396536" cy="400110"/>
          </a:xfrm>
          <a:prstGeom prst="rect">
            <a:avLst/>
          </a:prstGeom>
        </p:spPr>
        <p:txBody>
          <a:bodyPr wrap="none">
            <a:spAutoFit/>
          </a:bodyPr>
          <a:lstStyle/>
          <a:p>
            <a:r>
              <a:rPr lang="en-US" sz="2000" b="1" u="sng" dirty="0"/>
              <a:t>2020/2021</a:t>
            </a:r>
            <a:endParaRPr lang="en-US" sz="2000" dirty="0"/>
          </a:p>
        </p:txBody>
      </p:sp>
      <p:sp>
        <p:nvSpPr>
          <p:cNvPr id="9" name="Rectangle 8">
            <a:extLst>
              <a:ext uri="{FF2B5EF4-FFF2-40B4-BE49-F238E27FC236}">
                <a16:creationId xmlns:a16="http://schemas.microsoft.com/office/drawing/2014/main" id="{D41E7332-28CD-40AD-B521-3F32AE31D1A5}"/>
              </a:ext>
            </a:extLst>
          </p:cNvPr>
          <p:cNvSpPr/>
          <p:nvPr/>
        </p:nvSpPr>
        <p:spPr>
          <a:xfrm>
            <a:off x="1429204" y="1783042"/>
            <a:ext cx="2712586" cy="707886"/>
          </a:xfrm>
          <a:prstGeom prst="rect">
            <a:avLst/>
          </a:prstGeom>
        </p:spPr>
        <p:txBody>
          <a:bodyPr wrap="square">
            <a:spAutoFit/>
          </a:bodyPr>
          <a:lstStyle/>
          <a:p>
            <a:pPr marL="91440" indent="-91440">
              <a:buFont typeface="Arial" panose="020B0604020202020204" pitchFamily="34" charset="0"/>
              <a:buChar char="•"/>
            </a:pPr>
            <a:r>
              <a:rPr lang="en-US" sz="1000" dirty="0"/>
              <a:t>Girls Section 1 Champions</a:t>
            </a:r>
          </a:p>
          <a:p>
            <a:pPr marL="91440" indent="-91440">
              <a:buFont typeface="Arial" panose="020B0604020202020204" pitchFamily="34" charset="0"/>
              <a:buChar char="•"/>
            </a:pPr>
            <a:r>
              <a:rPr lang="en-US" sz="1000" dirty="0"/>
              <a:t>Girls All League Champions</a:t>
            </a:r>
          </a:p>
          <a:p>
            <a:pPr marL="91440" indent="-91440">
              <a:buFont typeface="Arial" panose="020B0604020202020204" pitchFamily="34" charset="0"/>
              <a:buChar char="•"/>
            </a:pPr>
            <a:r>
              <a:rPr lang="en-US" sz="1000" dirty="0"/>
              <a:t>NYS Championships - Qualified 4</a:t>
            </a:r>
          </a:p>
          <a:p>
            <a:r>
              <a:rPr lang="en-US" sz="1000" dirty="0"/>
              <a:t>   - Girls placed 3</a:t>
            </a:r>
            <a:r>
              <a:rPr lang="en-US" sz="1000" baseline="30000" dirty="0"/>
              <a:t>rd </a:t>
            </a:r>
            <a:r>
              <a:rPr lang="en-US" sz="1000" dirty="0"/>
              <a:t>(Bronze) </a:t>
            </a:r>
          </a:p>
        </p:txBody>
      </p:sp>
      <p:sp>
        <p:nvSpPr>
          <p:cNvPr id="13" name="Rectangle 12">
            <a:extLst>
              <a:ext uri="{FF2B5EF4-FFF2-40B4-BE49-F238E27FC236}">
                <a16:creationId xmlns:a16="http://schemas.microsoft.com/office/drawing/2014/main" id="{E9D618F6-C870-4976-817F-5D4640E39D00}"/>
              </a:ext>
            </a:extLst>
          </p:cNvPr>
          <p:cNvSpPr/>
          <p:nvPr/>
        </p:nvSpPr>
        <p:spPr>
          <a:xfrm>
            <a:off x="4459896" y="1574120"/>
            <a:ext cx="2464244" cy="923330"/>
          </a:xfrm>
          <a:prstGeom prst="rect">
            <a:avLst/>
          </a:prstGeom>
        </p:spPr>
        <p:txBody>
          <a:bodyPr wrap="square">
            <a:spAutoFit/>
          </a:bodyPr>
          <a:lstStyle/>
          <a:p>
            <a:endParaRPr lang="en-US" sz="1000" dirty="0"/>
          </a:p>
          <a:p>
            <a:pPr marL="91440" indent="-91440">
              <a:buFont typeface="Arial" panose="020B0604020202020204" pitchFamily="34" charset="0"/>
              <a:buChar char="•"/>
            </a:pPr>
            <a:r>
              <a:rPr lang="en-US" sz="1000" dirty="0"/>
              <a:t>Girls Section 1 Champions</a:t>
            </a:r>
          </a:p>
          <a:p>
            <a:pPr marL="91440" indent="-91440">
              <a:buFont typeface="Arial" panose="020B0604020202020204" pitchFamily="34" charset="0"/>
              <a:buChar char="•"/>
            </a:pPr>
            <a:r>
              <a:rPr lang="en-US" sz="1000" dirty="0"/>
              <a:t>Boys Section 1 Champions</a:t>
            </a:r>
          </a:p>
          <a:p>
            <a:pPr marL="91440" indent="-91440">
              <a:buFont typeface="Arial" panose="020B0604020202020204" pitchFamily="34" charset="0"/>
              <a:buChar char="•"/>
            </a:pPr>
            <a:r>
              <a:rPr lang="en-US" sz="1000" dirty="0"/>
              <a:t>NYS Championships Cancelled </a:t>
            </a:r>
          </a:p>
          <a:p>
            <a:pPr marL="91440" indent="-91440">
              <a:buFont typeface="Arial" panose="020B0604020202020204" pitchFamily="34" charset="0"/>
              <a:buChar char="•"/>
            </a:pPr>
            <a:endParaRPr lang="en-US" dirty="0"/>
          </a:p>
        </p:txBody>
      </p:sp>
      <p:sp>
        <p:nvSpPr>
          <p:cNvPr id="5" name="TextBox 4">
            <a:extLst>
              <a:ext uri="{FF2B5EF4-FFF2-40B4-BE49-F238E27FC236}">
                <a16:creationId xmlns:a16="http://schemas.microsoft.com/office/drawing/2014/main" id="{DFDF740E-B209-444E-A8CF-C3D2711D74C6}"/>
              </a:ext>
            </a:extLst>
          </p:cNvPr>
          <p:cNvSpPr txBox="1"/>
          <p:nvPr/>
        </p:nvSpPr>
        <p:spPr>
          <a:xfrm>
            <a:off x="6938367" y="1925847"/>
            <a:ext cx="1976294" cy="861774"/>
          </a:xfrm>
          <a:prstGeom prst="rect">
            <a:avLst/>
          </a:prstGeom>
          <a:noFill/>
        </p:spPr>
        <p:txBody>
          <a:bodyPr wrap="square" rtlCol="0">
            <a:spAutoFit/>
          </a:bodyPr>
          <a:lstStyle/>
          <a:p>
            <a:endParaRPr lang="en-US" sz="1000" dirty="0"/>
          </a:p>
          <a:p>
            <a:pPr marL="91440" indent="-91440">
              <a:buFont typeface="Arial" panose="020B0604020202020204" pitchFamily="34" charset="0"/>
              <a:buChar char="•"/>
            </a:pPr>
            <a:r>
              <a:rPr lang="en-US" sz="1000" dirty="0"/>
              <a:t>Boys All League Champions</a:t>
            </a:r>
          </a:p>
          <a:p>
            <a:pPr marL="91440" indent="-91440">
              <a:buFont typeface="Arial" panose="020B0604020202020204" pitchFamily="34" charset="0"/>
              <a:buChar char="•"/>
            </a:pPr>
            <a:r>
              <a:rPr lang="en-US" sz="1000" dirty="0"/>
              <a:t>Boys Section 1 Champions</a:t>
            </a:r>
          </a:p>
          <a:p>
            <a:pPr marL="91440" indent="-91440">
              <a:buFont typeface="Arial" panose="020B0604020202020204" pitchFamily="34" charset="0"/>
              <a:buChar char="•"/>
            </a:pPr>
            <a:r>
              <a:rPr lang="en-US" sz="1000" dirty="0"/>
              <a:t>NYS Championships</a:t>
            </a:r>
          </a:p>
          <a:p>
            <a:r>
              <a:rPr lang="en-US" sz="1000" dirty="0"/>
              <a:t>    - Boys placed 3</a:t>
            </a:r>
            <a:r>
              <a:rPr lang="en-US" sz="1000" baseline="30000" dirty="0"/>
              <a:t>rd</a:t>
            </a:r>
            <a:r>
              <a:rPr lang="en-US" sz="1000" dirty="0"/>
              <a:t> (Bronze) </a:t>
            </a:r>
          </a:p>
        </p:txBody>
      </p:sp>
      <p:sp>
        <p:nvSpPr>
          <p:cNvPr id="10" name="TextBox 9">
            <a:extLst>
              <a:ext uri="{FF2B5EF4-FFF2-40B4-BE49-F238E27FC236}">
                <a16:creationId xmlns:a16="http://schemas.microsoft.com/office/drawing/2014/main" id="{52E8953A-ECF8-4244-89E9-16C53F5535A2}"/>
              </a:ext>
            </a:extLst>
          </p:cNvPr>
          <p:cNvSpPr txBox="1"/>
          <p:nvPr/>
        </p:nvSpPr>
        <p:spPr>
          <a:xfrm>
            <a:off x="6966822" y="1745894"/>
            <a:ext cx="1451278" cy="400110"/>
          </a:xfrm>
          <a:prstGeom prst="rect">
            <a:avLst/>
          </a:prstGeom>
          <a:noFill/>
        </p:spPr>
        <p:txBody>
          <a:bodyPr wrap="square" rtlCol="0">
            <a:spAutoFit/>
          </a:bodyPr>
          <a:lstStyle/>
          <a:p>
            <a:r>
              <a:rPr lang="en-US" sz="2000" b="1" u="sng" dirty="0"/>
              <a:t>2021/2022</a:t>
            </a:r>
            <a:endParaRPr lang="en-US" sz="2000" dirty="0"/>
          </a:p>
        </p:txBody>
      </p:sp>
      <p:sp>
        <p:nvSpPr>
          <p:cNvPr id="15" name="TextBox 14">
            <a:extLst>
              <a:ext uri="{FF2B5EF4-FFF2-40B4-BE49-F238E27FC236}">
                <a16:creationId xmlns:a16="http://schemas.microsoft.com/office/drawing/2014/main" id="{AB12CD44-C7A4-47B7-B88E-80AF0205239E}"/>
              </a:ext>
            </a:extLst>
          </p:cNvPr>
          <p:cNvSpPr txBox="1"/>
          <p:nvPr/>
        </p:nvSpPr>
        <p:spPr>
          <a:xfrm>
            <a:off x="3385448" y="2242730"/>
            <a:ext cx="1396536" cy="400110"/>
          </a:xfrm>
          <a:prstGeom prst="rect">
            <a:avLst/>
          </a:prstGeom>
          <a:noFill/>
        </p:spPr>
        <p:txBody>
          <a:bodyPr wrap="none" rtlCol="0">
            <a:spAutoFit/>
          </a:bodyPr>
          <a:lstStyle/>
          <a:p>
            <a:r>
              <a:rPr lang="en-US" sz="2000" b="1" u="sng" dirty="0"/>
              <a:t>2022/2023</a:t>
            </a:r>
            <a:endParaRPr lang="en-US" sz="2000" dirty="0"/>
          </a:p>
        </p:txBody>
      </p:sp>
      <p:sp>
        <p:nvSpPr>
          <p:cNvPr id="16" name="TextBox 15">
            <a:extLst>
              <a:ext uri="{FF2B5EF4-FFF2-40B4-BE49-F238E27FC236}">
                <a16:creationId xmlns:a16="http://schemas.microsoft.com/office/drawing/2014/main" id="{76A19A9A-44E6-4C22-9BE2-338EBDA6B592}"/>
              </a:ext>
            </a:extLst>
          </p:cNvPr>
          <p:cNvSpPr txBox="1"/>
          <p:nvPr/>
        </p:nvSpPr>
        <p:spPr>
          <a:xfrm>
            <a:off x="3261811" y="2564945"/>
            <a:ext cx="2396169" cy="707886"/>
          </a:xfrm>
          <a:prstGeom prst="rect">
            <a:avLst/>
          </a:prstGeom>
          <a:noFill/>
        </p:spPr>
        <p:txBody>
          <a:bodyPr wrap="square" rtlCol="0">
            <a:spAutoFit/>
          </a:bodyPr>
          <a:lstStyle/>
          <a:p>
            <a:pPr marL="91440" indent="-91440">
              <a:buFont typeface="Arial" panose="020B0604020202020204" pitchFamily="34" charset="0"/>
              <a:buChar char="•"/>
            </a:pPr>
            <a:r>
              <a:rPr lang="en-US" sz="1000" dirty="0"/>
              <a:t>Boys Northern League- A Champions</a:t>
            </a:r>
          </a:p>
          <a:p>
            <a:pPr marL="91440" indent="-91440">
              <a:buFont typeface="Arial" panose="020B0604020202020204" pitchFamily="34" charset="0"/>
              <a:buChar char="•"/>
            </a:pPr>
            <a:r>
              <a:rPr lang="en-US" sz="1000" dirty="0"/>
              <a:t>Girls Northern League- A Champions</a:t>
            </a:r>
          </a:p>
          <a:p>
            <a:pPr marL="91440" indent="-91440">
              <a:buFont typeface="Arial" panose="020B0604020202020204" pitchFamily="34" charset="0"/>
              <a:buChar char="•"/>
            </a:pPr>
            <a:r>
              <a:rPr lang="en-US" sz="1000" dirty="0"/>
              <a:t>Sectionals – Qualified a record 14</a:t>
            </a:r>
          </a:p>
          <a:p>
            <a:pPr marL="91440" indent="-91440">
              <a:buFont typeface="Arial" panose="020B0604020202020204" pitchFamily="34" charset="0"/>
              <a:buChar char="•"/>
            </a:pPr>
            <a:r>
              <a:rPr lang="en-US" sz="1000" dirty="0"/>
              <a:t>NYS Championships – Qualified 4</a:t>
            </a:r>
          </a:p>
        </p:txBody>
      </p:sp>
      <p:pic>
        <p:nvPicPr>
          <p:cNvPr id="24" name="Picture 23">
            <a:extLst>
              <a:ext uri="{FF2B5EF4-FFF2-40B4-BE49-F238E27FC236}">
                <a16:creationId xmlns:a16="http://schemas.microsoft.com/office/drawing/2014/main" id="{22C10EFB-FCC0-40FC-9E03-025340476783}"/>
              </a:ext>
            </a:extLst>
          </p:cNvPr>
          <p:cNvPicPr>
            <a:picLocks noChangeAspect="1"/>
          </p:cNvPicPr>
          <p:nvPr/>
        </p:nvPicPr>
        <p:blipFill>
          <a:blip r:embed="rId3"/>
          <a:stretch>
            <a:fillRect/>
          </a:stretch>
        </p:blipFill>
        <p:spPr>
          <a:xfrm>
            <a:off x="2701624" y="3272831"/>
            <a:ext cx="3408614" cy="2210785"/>
          </a:xfrm>
          <a:prstGeom prst="rect">
            <a:avLst/>
          </a:prstGeom>
        </p:spPr>
      </p:pic>
      <p:pic>
        <p:nvPicPr>
          <p:cNvPr id="27" name="Picture 26">
            <a:extLst>
              <a:ext uri="{FF2B5EF4-FFF2-40B4-BE49-F238E27FC236}">
                <a16:creationId xmlns:a16="http://schemas.microsoft.com/office/drawing/2014/main" id="{2E7DB011-99F4-4999-8E30-2E3FE9B4C76F}"/>
              </a:ext>
            </a:extLst>
          </p:cNvPr>
          <p:cNvPicPr>
            <a:picLocks noChangeAspect="1"/>
          </p:cNvPicPr>
          <p:nvPr/>
        </p:nvPicPr>
        <p:blipFill>
          <a:blip r:embed="rId4"/>
          <a:stretch>
            <a:fillRect/>
          </a:stretch>
        </p:blipFill>
        <p:spPr>
          <a:xfrm>
            <a:off x="6309296" y="2884526"/>
            <a:ext cx="2554748" cy="1706262"/>
          </a:xfrm>
          <a:prstGeom prst="rect">
            <a:avLst/>
          </a:prstGeom>
        </p:spPr>
      </p:pic>
      <p:pic>
        <p:nvPicPr>
          <p:cNvPr id="29" name="Picture 28">
            <a:extLst>
              <a:ext uri="{FF2B5EF4-FFF2-40B4-BE49-F238E27FC236}">
                <a16:creationId xmlns:a16="http://schemas.microsoft.com/office/drawing/2014/main" id="{8AF42277-0772-4C2D-8D6B-B174D7B91601}"/>
              </a:ext>
            </a:extLst>
          </p:cNvPr>
          <p:cNvPicPr>
            <a:picLocks noChangeAspect="1"/>
          </p:cNvPicPr>
          <p:nvPr/>
        </p:nvPicPr>
        <p:blipFill>
          <a:blip r:embed="rId5"/>
          <a:stretch>
            <a:fillRect/>
          </a:stretch>
        </p:blipFill>
        <p:spPr>
          <a:xfrm>
            <a:off x="326242" y="2497450"/>
            <a:ext cx="2081084" cy="2534916"/>
          </a:xfrm>
          <a:prstGeom prst="rect">
            <a:avLst/>
          </a:prstGeom>
        </p:spPr>
      </p:pic>
      <p:pic>
        <p:nvPicPr>
          <p:cNvPr id="32" name="Picture 31">
            <a:extLst>
              <a:ext uri="{FF2B5EF4-FFF2-40B4-BE49-F238E27FC236}">
                <a16:creationId xmlns:a16="http://schemas.microsoft.com/office/drawing/2014/main" id="{E5E261B1-29A2-4144-8E34-5CC7408E093F}"/>
              </a:ext>
            </a:extLst>
          </p:cNvPr>
          <p:cNvPicPr>
            <a:picLocks noChangeAspect="1"/>
          </p:cNvPicPr>
          <p:nvPr/>
        </p:nvPicPr>
        <p:blipFill>
          <a:blip r:embed="rId6"/>
          <a:stretch>
            <a:fillRect/>
          </a:stretch>
        </p:blipFill>
        <p:spPr>
          <a:xfrm>
            <a:off x="6309296" y="4746659"/>
            <a:ext cx="2682268" cy="1812343"/>
          </a:xfrm>
          <a:prstGeom prst="rect">
            <a:avLst/>
          </a:prstGeom>
        </p:spPr>
      </p:pic>
      <p:pic>
        <p:nvPicPr>
          <p:cNvPr id="44" name="Picture 43">
            <a:extLst>
              <a:ext uri="{FF2B5EF4-FFF2-40B4-BE49-F238E27FC236}">
                <a16:creationId xmlns:a16="http://schemas.microsoft.com/office/drawing/2014/main" id="{36F7A37B-69E3-4D09-81FA-DA8B79120499}"/>
              </a:ext>
            </a:extLst>
          </p:cNvPr>
          <p:cNvPicPr>
            <a:picLocks noChangeAspect="1"/>
          </p:cNvPicPr>
          <p:nvPr/>
        </p:nvPicPr>
        <p:blipFill>
          <a:blip r:embed="rId7"/>
          <a:stretch>
            <a:fillRect/>
          </a:stretch>
        </p:blipFill>
        <p:spPr>
          <a:xfrm>
            <a:off x="194449" y="5084294"/>
            <a:ext cx="2379683" cy="1668645"/>
          </a:xfrm>
          <a:prstGeom prst="rect">
            <a:avLst/>
          </a:prstGeom>
        </p:spPr>
      </p:pic>
      <p:pic>
        <p:nvPicPr>
          <p:cNvPr id="46" name="Picture 45">
            <a:extLst>
              <a:ext uri="{FF2B5EF4-FFF2-40B4-BE49-F238E27FC236}">
                <a16:creationId xmlns:a16="http://schemas.microsoft.com/office/drawing/2014/main" id="{DEF6C9F0-481D-4044-8377-93D6190602AB}"/>
              </a:ext>
            </a:extLst>
          </p:cNvPr>
          <p:cNvPicPr>
            <a:picLocks noChangeAspect="1"/>
          </p:cNvPicPr>
          <p:nvPr/>
        </p:nvPicPr>
        <p:blipFill rotWithShape="1">
          <a:blip r:embed="rId8"/>
          <a:srcRect l="18030" t="25398" r="13238" b="32957"/>
          <a:stretch/>
        </p:blipFill>
        <p:spPr>
          <a:xfrm>
            <a:off x="3121491" y="5534528"/>
            <a:ext cx="2812308" cy="1278016"/>
          </a:xfrm>
          <a:prstGeom prst="rect">
            <a:avLst/>
          </a:prstGeom>
        </p:spPr>
      </p:pic>
    </p:spTree>
    <p:extLst>
      <p:ext uri="{BB962C8B-B14F-4D97-AF65-F5344CB8AC3E}">
        <p14:creationId xmlns:p14="http://schemas.microsoft.com/office/powerpoint/2010/main" val="30048691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78D75E-856B-472A-882E-9A0033B9E28E}"/>
              </a:ext>
            </a:extLst>
          </p:cNvPr>
          <p:cNvPicPr>
            <a:picLocks noChangeAspect="1"/>
          </p:cNvPicPr>
          <p:nvPr/>
        </p:nvPicPr>
        <p:blipFill rotWithShape="1">
          <a:blip r:embed="rId2"/>
          <a:srcRect l="1666" r="4117"/>
          <a:stretch/>
        </p:blipFill>
        <p:spPr>
          <a:xfrm>
            <a:off x="98611" y="915869"/>
            <a:ext cx="8615082" cy="3137647"/>
          </a:xfrm>
          <a:prstGeom prst="rect">
            <a:avLst/>
          </a:prstGeom>
        </p:spPr>
      </p:pic>
      <p:sp>
        <p:nvSpPr>
          <p:cNvPr id="4" name="TextBox 3">
            <a:extLst>
              <a:ext uri="{FF2B5EF4-FFF2-40B4-BE49-F238E27FC236}">
                <a16:creationId xmlns:a16="http://schemas.microsoft.com/office/drawing/2014/main" id="{45737B19-9826-419D-9B09-9E3D1BFBEAE2}"/>
              </a:ext>
            </a:extLst>
          </p:cNvPr>
          <p:cNvSpPr txBox="1"/>
          <p:nvPr/>
        </p:nvSpPr>
        <p:spPr>
          <a:xfrm>
            <a:off x="1013012" y="84872"/>
            <a:ext cx="7557247" cy="830997"/>
          </a:xfrm>
          <a:prstGeom prst="rect">
            <a:avLst/>
          </a:prstGeom>
          <a:noFill/>
        </p:spPr>
        <p:txBody>
          <a:bodyPr wrap="square" rtlCol="0">
            <a:spAutoFit/>
          </a:bodyPr>
          <a:lstStyle/>
          <a:p>
            <a:r>
              <a:rPr lang="en-US" sz="4800" b="1" dirty="0"/>
              <a:t>2022 Section 1 Champs</a:t>
            </a:r>
          </a:p>
        </p:txBody>
      </p:sp>
      <p:sp>
        <p:nvSpPr>
          <p:cNvPr id="5" name="TextBox 4">
            <a:extLst>
              <a:ext uri="{FF2B5EF4-FFF2-40B4-BE49-F238E27FC236}">
                <a16:creationId xmlns:a16="http://schemas.microsoft.com/office/drawing/2014/main" id="{219755E4-59D3-4AC6-ABC4-97F5061BF39D}"/>
              </a:ext>
            </a:extLst>
          </p:cNvPr>
          <p:cNvSpPr txBox="1"/>
          <p:nvPr/>
        </p:nvSpPr>
        <p:spPr>
          <a:xfrm>
            <a:off x="5056094" y="4053516"/>
            <a:ext cx="3449171" cy="2554545"/>
          </a:xfrm>
          <a:prstGeom prst="rect">
            <a:avLst/>
          </a:prstGeom>
          <a:noFill/>
        </p:spPr>
        <p:txBody>
          <a:bodyPr wrap="square" rtlCol="0">
            <a:spAutoFit/>
          </a:bodyPr>
          <a:lstStyle/>
          <a:p>
            <a:pPr algn="ctr"/>
            <a:r>
              <a:rPr lang="en-US" sz="4000" b="1" dirty="0"/>
              <a:t>NYSPHSAA Bronze Medal Winners</a:t>
            </a:r>
          </a:p>
        </p:txBody>
      </p:sp>
      <p:pic>
        <p:nvPicPr>
          <p:cNvPr id="7" name="Picture 6">
            <a:extLst>
              <a:ext uri="{FF2B5EF4-FFF2-40B4-BE49-F238E27FC236}">
                <a16:creationId xmlns:a16="http://schemas.microsoft.com/office/drawing/2014/main" id="{40ED8600-640F-4702-800A-470235CD57AC}"/>
              </a:ext>
            </a:extLst>
          </p:cNvPr>
          <p:cNvPicPr>
            <a:picLocks noChangeAspect="1"/>
          </p:cNvPicPr>
          <p:nvPr/>
        </p:nvPicPr>
        <p:blipFill>
          <a:blip r:embed="rId3"/>
          <a:stretch>
            <a:fillRect/>
          </a:stretch>
        </p:blipFill>
        <p:spPr>
          <a:xfrm>
            <a:off x="951877" y="4053516"/>
            <a:ext cx="3620123" cy="2644944"/>
          </a:xfrm>
          <a:prstGeom prst="rect">
            <a:avLst/>
          </a:prstGeom>
        </p:spPr>
      </p:pic>
    </p:spTree>
    <p:extLst>
      <p:ext uri="{BB962C8B-B14F-4D97-AF65-F5344CB8AC3E}">
        <p14:creationId xmlns:p14="http://schemas.microsoft.com/office/powerpoint/2010/main" val="3749895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b="1" u="sng"/>
              <a:t>Dan Collea – Men’s Coach</a:t>
            </a:r>
            <a:endParaRPr/>
          </a:p>
        </p:txBody>
      </p:sp>
      <p:sp>
        <p:nvSpPr>
          <p:cNvPr id="132" name="Google Shape;132;p4"/>
          <p:cNvSpPr txBox="1">
            <a:spLocks noGrp="1"/>
          </p:cNvSpPr>
          <p:nvPr>
            <p:ph type="body" idx="1"/>
          </p:nvPr>
        </p:nvSpPr>
        <p:spPr>
          <a:xfrm>
            <a:off x="533400" y="1417638"/>
            <a:ext cx="7924800" cy="5242812"/>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3000"/>
              <a:buChar char="•"/>
            </a:pPr>
            <a:r>
              <a:rPr lang="en-US" sz="3000" dirty="0"/>
              <a:t>USSA Level 100 Race Coaching Certification</a:t>
            </a:r>
            <a:endParaRPr dirty="0"/>
          </a:p>
          <a:p>
            <a:pPr marL="342900" lvl="0" indent="-342900" algn="l" rtl="0">
              <a:spcBef>
                <a:spcPts val="600"/>
              </a:spcBef>
              <a:spcAft>
                <a:spcPts val="0"/>
              </a:spcAft>
              <a:buClr>
                <a:schemeClr val="dk1"/>
              </a:buClr>
              <a:buSzPts val="3000"/>
              <a:buChar char="•"/>
            </a:pPr>
            <a:r>
              <a:rPr lang="en-US" sz="3000" dirty="0"/>
              <a:t>Mount Southington Ski Team Coach</a:t>
            </a:r>
            <a:endParaRPr dirty="0"/>
          </a:p>
          <a:p>
            <a:pPr marL="342900" lvl="0" indent="-342900" algn="l" rtl="0">
              <a:spcBef>
                <a:spcPts val="600"/>
              </a:spcBef>
              <a:spcAft>
                <a:spcPts val="0"/>
              </a:spcAft>
              <a:buClr>
                <a:schemeClr val="dk1"/>
              </a:buClr>
              <a:buSzPts val="3000"/>
              <a:buChar char="•"/>
            </a:pPr>
            <a:r>
              <a:rPr lang="en-US" sz="3000" dirty="0"/>
              <a:t>PSIA Certified Ski Instructor</a:t>
            </a:r>
            <a:endParaRPr dirty="0"/>
          </a:p>
          <a:p>
            <a:pPr marL="342900" lvl="0" indent="-342900" algn="l" rtl="0">
              <a:lnSpc>
                <a:spcPct val="110000"/>
              </a:lnSpc>
              <a:spcBef>
                <a:spcPts val="0"/>
              </a:spcBef>
              <a:spcAft>
                <a:spcPts val="0"/>
              </a:spcAft>
              <a:buClr>
                <a:schemeClr val="dk1"/>
              </a:buClr>
              <a:buSzPts val="3000"/>
              <a:buChar char="•"/>
            </a:pPr>
            <a:r>
              <a:rPr lang="en-US" sz="3000" dirty="0"/>
              <a:t>High School Alpine Ski Coach </a:t>
            </a:r>
            <a:endParaRPr dirty="0"/>
          </a:p>
          <a:p>
            <a:pPr marL="0" lvl="0" indent="0" algn="l" rtl="0">
              <a:lnSpc>
                <a:spcPct val="110000"/>
              </a:lnSpc>
              <a:spcBef>
                <a:spcPts val="0"/>
              </a:spcBef>
              <a:spcAft>
                <a:spcPts val="0"/>
              </a:spcAft>
              <a:buClr>
                <a:schemeClr val="dk1"/>
              </a:buClr>
              <a:buSzPts val="3000"/>
              <a:buNone/>
            </a:pPr>
            <a:r>
              <a:rPr lang="en-US" sz="3000" dirty="0"/>
              <a:t>	</a:t>
            </a:r>
            <a:r>
              <a:rPr lang="en-US" sz="2000" dirty="0"/>
              <a:t>1990 – 1998: Fallsburg High School</a:t>
            </a:r>
            <a:endParaRPr dirty="0"/>
          </a:p>
          <a:p>
            <a:pPr marL="0" lvl="0" indent="0" algn="l" rtl="0">
              <a:lnSpc>
                <a:spcPct val="110000"/>
              </a:lnSpc>
              <a:spcBef>
                <a:spcPts val="0"/>
              </a:spcBef>
              <a:spcAft>
                <a:spcPts val="0"/>
              </a:spcAft>
              <a:buClr>
                <a:schemeClr val="dk1"/>
              </a:buClr>
              <a:buSzPts val="2000"/>
              <a:buNone/>
            </a:pPr>
            <a:r>
              <a:rPr lang="en-US" sz="2000" dirty="0"/>
              <a:t>	2002 – 2009 / 2017 - present: </a:t>
            </a:r>
            <a:r>
              <a:rPr lang="en-US" sz="2000" dirty="0" err="1"/>
              <a:t>JJNSSomers</a:t>
            </a:r>
            <a:r>
              <a:rPr lang="en-US" sz="2000" dirty="0"/>
              <a:t>	</a:t>
            </a:r>
          </a:p>
          <a:p>
            <a:pPr marL="0" lvl="0" indent="0" algn="l" rtl="0">
              <a:lnSpc>
                <a:spcPct val="110000"/>
              </a:lnSpc>
              <a:spcBef>
                <a:spcPts val="0"/>
              </a:spcBef>
              <a:spcAft>
                <a:spcPts val="0"/>
              </a:spcAft>
              <a:buClr>
                <a:schemeClr val="dk1"/>
              </a:buClr>
              <a:buSzPts val="2000"/>
              <a:buNone/>
            </a:pPr>
            <a:endParaRPr sz="2600" dirty="0"/>
          </a:p>
          <a:p>
            <a:pPr marL="0" lvl="0" indent="0" algn="l" rtl="0">
              <a:spcBef>
                <a:spcPts val="520"/>
              </a:spcBef>
              <a:spcAft>
                <a:spcPts val="0"/>
              </a:spcAft>
              <a:buClr>
                <a:schemeClr val="dk1"/>
              </a:buClr>
              <a:buSzPts val="2600"/>
              <a:buNone/>
            </a:pPr>
            <a:r>
              <a:rPr lang="en-US" sz="2600" dirty="0"/>
              <a:t>Dan </a:t>
            </a:r>
            <a:r>
              <a:rPr lang="en-US" sz="2600" dirty="0" err="1"/>
              <a:t>Collea’s</a:t>
            </a:r>
            <a:r>
              <a:rPr lang="en-US" sz="2600" dirty="0"/>
              <a:t> contact details:</a:t>
            </a:r>
            <a:endParaRPr sz="2200" dirty="0"/>
          </a:p>
          <a:p>
            <a:pPr marL="0" lvl="0" indent="0" algn="l" rtl="0">
              <a:spcBef>
                <a:spcPts val="440"/>
              </a:spcBef>
              <a:spcAft>
                <a:spcPts val="0"/>
              </a:spcAft>
              <a:buClr>
                <a:schemeClr val="dk1"/>
              </a:buClr>
              <a:buSzPts val="2200"/>
              <a:buNone/>
            </a:pPr>
            <a:r>
              <a:rPr lang="en-US" sz="2200" dirty="0"/>
              <a:t>Email: </a:t>
            </a:r>
            <a:r>
              <a:rPr lang="en-US" sz="2200" u="sng" dirty="0">
                <a:solidFill>
                  <a:schemeClr val="hlink"/>
                </a:solidFill>
                <a:hlinkClick r:id="rId3"/>
              </a:rPr>
              <a:t>dcollea@northsalemschools.org</a:t>
            </a:r>
            <a:endParaRPr sz="2200" dirty="0"/>
          </a:p>
          <a:p>
            <a:pPr marL="0" lvl="0" indent="0" algn="l" rtl="0">
              <a:spcBef>
                <a:spcPts val="440"/>
              </a:spcBef>
              <a:spcAft>
                <a:spcPts val="0"/>
              </a:spcAft>
              <a:buClr>
                <a:schemeClr val="dk1"/>
              </a:buClr>
              <a:buSzPts val="2200"/>
              <a:buNone/>
            </a:pPr>
            <a:r>
              <a:rPr lang="en-US" sz="2200" dirty="0" err="1"/>
              <a:t>sportsYou</a:t>
            </a:r>
            <a:r>
              <a:rPr lang="en-US" sz="2200" dirty="0"/>
              <a:t>: </a:t>
            </a:r>
            <a:r>
              <a:rPr lang="en-US" sz="2200" u="sng" dirty="0">
                <a:solidFill>
                  <a:schemeClr val="hlink"/>
                </a:solidFill>
                <a:hlinkClick r:id="rId4"/>
              </a:rPr>
              <a:t>JJNS Ski Team</a:t>
            </a:r>
            <a:endParaRPr lang="en-US" sz="2200" u="sng" dirty="0">
              <a:solidFill>
                <a:schemeClr val="hlink"/>
              </a:solidFill>
            </a:endParaRPr>
          </a:p>
          <a:p>
            <a:pPr marL="0" indent="0">
              <a:spcBef>
                <a:spcPts val="440"/>
              </a:spcBef>
              <a:buSzPts val="2200"/>
              <a:buNone/>
            </a:pPr>
            <a:r>
              <a:rPr lang="en-US" sz="2200" dirty="0"/>
              <a:t>website: </a:t>
            </a:r>
            <a:r>
              <a:rPr lang="en-US" sz="2200" dirty="0" err="1">
                <a:hlinkClick r:id="rId5"/>
              </a:rPr>
              <a:t>Collea’s</a:t>
            </a:r>
            <a:r>
              <a:rPr lang="en-US" sz="2200" dirty="0">
                <a:hlinkClick r:id="rId5"/>
              </a:rPr>
              <a:t> Corner</a:t>
            </a:r>
            <a:endParaRPr lang="en-US" sz="2200" u="sng" dirty="0">
              <a:solidFill>
                <a:schemeClr val="hlink"/>
              </a:solidFill>
            </a:endParaRPr>
          </a:p>
          <a:p>
            <a:pPr marL="0" lvl="0" indent="0" algn="l" rtl="0">
              <a:spcBef>
                <a:spcPts val="440"/>
              </a:spcBef>
              <a:spcAft>
                <a:spcPts val="0"/>
              </a:spcAft>
              <a:buClr>
                <a:schemeClr val="dk1"/>
              </a:buClr>
              <a:buSzPts val="2200"/>
              <a:buNone/>
            </a:pPr>
            <a:endParaRPr sz="2200" dirty="0"/>
          </a:p>
        </p:txBody>
      </p:sp>
      <p:pic>
        <p:nvPicPr>
          <p:cNvPr id="133" name="Google Shape;133;p4" descr="A person that is standing in the snow&#10;&#10;Description automatically generated"/>
          <p:cNvPicPr preferRelativeResize="0"/>
          <p:nvPr/>
        </p:nvPicPr>
        <p:blipFill rotWithShape="1">
          <a:blip r:embed="rId6">
            <a:alphaModFix/>
          </a:blip>
          <a:srcRect t="19670" r="22640"/>
          <a:stretch/>
        </p:blipFill>
        <p:spPr>
          <a:xfrm>
            <a:off x="5448300" y="4418712"/>
            <a:ext cx="3124200" cy="21646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b="1" u="sng"/>
              <a:t>Paul Crivelli - Women's Coach</a:t>
            </a:r>
            <a:endParaRPr/>
          </a:p>
        </p:txBody>
      </p:sp>
      <p:sp>
        <p:nvSpPr>
          <p:cNvPr id="140" name="Google Shape;140;p5"/>
          <p:cNvSpPr txBox="1">
            <a:spLocks noGrp="1"/>
          </p:cNvSpPr>
          <p:nvPr>
            <p:ph type="body" idx="1"/>
          </p:nvPr>
        </p:nvSpPr>
        <p:spPr>
          <a:xfrm>
            <a:off x="457200" y="1417638"/>
            <a:ext cx="8229600" cy="4525963"/>
          </a:xfrm>
          <a:prstGeom prst="rect">
            <a:avLst/>
          </a:prstGeom>
          <a:noFill/>
          <a:ln>
            <a:noFill/>
          </a:ln>
        </p:spPr>
        <p:txBody>
          <a:bodyPr spcFirstLastPara="1" wrap="square" lIns="91425" tIns="45700" rIns="91425" bIns="45700" anchor="t" anchorCtr="0">
            <a:normAutofit fontScale="92500" lnSpcReduction="10000"/>
          </a:bodyPr>
          <a:lstStyle/>
          <a:p>
            <a:pPr marL="342900" lvl="0" indent="-357187" algn="l" rtl="0">
              <a:spcBef>
                <a:spcPts val="0"/>
              </a:spcBef>
              <a:spcAft>
                <a:spcPts val="0"/>
              </a:spcAft>
              <a:buClr>
                <a:schemeClr val="dk1"/>
              </a:buClr>
              <a:buSzPts val="3000"/>
              <a:buChar char="•"/>
            </a:pPr>
            <a:r>
              <a:rPr lang="en-US" sz="3900" dirty="0"/>
              <a:t>USSA Level 100 Race Coach</a:t>
            </a:r>
            <a:endParaRPr sz="3900" dirty="0"/>
          </a:p>
          <a:p>
            <a:pPr marL="342900" lvl="0" indent="-357187" algn="l" rtl="0">
              <a:spcBef>
                <a:spcPts val="555"/>
              </a:spcBef>
              <a:spcAft>
                <a:spcPts val="0"/>
              </a:spcAft>
              <a:buClr>
                <a:schemeClr val="dk1"/>
              </a:buClr>
              <a:buSzPts val="3000"/>
              <a:buChar char="•"/>
            </a:pPr>
            <a:r>
              <a:rPr lang="en-US" sz="3900" dirty="0"/>
              <a:t>USSA Thunder Ridge Ski Team Coach</a:t>
            </a:r>
            <a:endParaRPr sz="3900" dirty="0"/>
          </a:p>
          <a:p>
            <a:pPr marL="342900" lvl="0">
              <a:lnSpc>
                <a:spcPct val="110000"/>
              </a:lnSpc>
              <a:spcBef>
                <a:spcPts val="0"/>
              </a:spcBef>
              <a:buSzPts val="3000"/>
            </a:pPr>
            <a:r>
              <a:rPr lang="en-US" sz="3900" dirty="0"/>
              <a:t>High School Alpine Ski Coach</a:t>
            </a:r>
            <a:r>
              <a:rPr lang="en-US" sz="4400" dirty="0"/>
              <a:t> </a:t>
            </a:r>
            <a:endParaRPr lang="en-US" dirty="0"/>
          </a:p>
          <a:p>
            <a:pPr marL="0" lvl="0" indent="0">
              <a:lnSpc>
                <a:spcPct val="110000"/>
              </a:lnSpc>
              <a:spcBef>
                <a:spcPts val="0"/>
              </a:spcBef>
              <a:buSzPts val="2000"/>
              <a:buNone/>
            </a:pPr>
            <a:r>
              <a:rPr lang="en-US" dirty="0"/>
              <a:t>	</a:t>
            </a:r>
            <a:r>
              <a:rPr lang="en-US" sz="2400" dirty="0"/>
              <a:t>2022 – present: </a:t>
            </a:r>
            <a:r>
              <a:rPr lang="en-US" sz="2400" dirty="0" err="1"/>
              <a:t>JJNSSomers</a:t>
            </a:r>
            <a:endParaRPr dirty="0"/>
          </a:p>
          <a:p>
            <a:pPr marL="342900" lvl="0" indent="0" algn="l" rtl="0">
              <a:spcBef>
                <a:spcPts val="555"/>
              </a:spcBef>
              <a:spcAft>
                <a:spcPts val="0"/>
              </a:spcAft>
              <a:buNone/>
            </a:pPr>
            <a:endParaRPr dirty="0"/>
          </a:p>
          <a:p>
            <a:pPr marL="0" lvl="0" indent="0" algn="l" rtl="0">
              <a:spcBef>
                <a:spcPts val="481"/>
              </a:spcBef>
              <a:spcAft>
                <a:spcPts val="0"/>
              </a:spcAft>
              <a:buClr>
                <a:schemeClr val="dk1"/>
              </a:buClr>
              <a:buSzPts val="2600"/>
              <a:buNone/>
            </a:pPr>
            <a:endParaRPr sz="2600" dirty="0"/>
          </a:p>
          <a:p>
            <a:pPr marL="0" lvl="0" indent="0" algn="l" rtl="0">
              <a:spcBef>
                <a:spcPts val="481"/>
              </a:spcBef>
              <a:spcAft>
                <a:spcPts val="0"/>
              </a:spcAft>
              <a:buClr>
                <a:schemeClr val="dk1"/>
              </a:buClr>
              <a:buSzPts val="2600"/>
              <a:buNone/>
            </a:pPr>
            <a:r>
              <a:rPr lang="en-US" sz="2600" dirty="0"/>
              <a:t>Paul </a:t>
            </a:r>
            <a:r>
              <a:rPr lang="en-US" sz="2600" dirty="0" err="1"/>
              <a:t>Crivelli’s</a:t>
            </a:r>
            <a:r>
              <a:rPr lang="en-US" sz="2600" dirty="0"/>
              <a:t> contact details:</a:t>
            </a:r>
            <a:endParaRPr dirty="0"/>
          </a:p>
          <a:p>
            <a:pPr marL="0" lvl="1" indent="0" algn="l" rtl="0">
              <a:spcBef>
                <a:spcPts val="481"/>
              </a:spcBef>
              <a:spcAft>
                <a:spcPts val="0"/>
              </a:spcAft>
              <a:buClr>
                <a:schemeClr val="dk1"/>
              </a:buClr>
              <a:buSzPts val="2600"/>
              <a:buNone/>
            </a:pPr>
            <a:r>
              <a:rPr lang="en-US" sz="2200" dirty="0"/>
              <a:t>email: </a:t>
            </a:r>
            <a:r>
              <a:rPr lang="en-US" sz="2200" dirty="0">
                <a:solidFill>
                  <a:srgbClr val="222222"/>
                </a:solidFill>
                <a:highlight>
                  <a:srgbClr val="FFFFFF"/>
                </a:highlight>
                <a:hlinkClick r:id="rId3"/>
              </a:rPr>
              <a:t>pcrivelli@klschools.org</a:t>
            </a:r>
            <a:endParaRPr sz="2200" dirty="0"/>
          </a:p>
          <a:p>
            <a:pPr marL="0" lvl="0" indent="0" algn="l" rtl="0">
              <a:spcBef>
                <a:spcPts val="440"/>
              </a:spcBef>
              <a:spcAft>
                <a:spcPts val="0"/>
              </a:spcAft>
              <a:buClr>
                <a:schemeClr val="dk1"/>
              </a:buClr>
              <a:buSzPts val="2200"/>
              <a:buFont typeface="Arial"/>
              <a:buNone/>
            </a:pPr>
            <a:r>
              <a:rPr lang="en-US" sz="2200" dirty="0" err="1"/>
              <a:t>sportsYou</a:t>
            </a:r>
            <a:r>
              <a:rPr lang="en-US" sz="2200" dirty="0"/>
              <a:t>: </a:t>
            </a:r>
            <a:r>
              <a:rPr lang="en-US" sz="2200" u="sng" dirty="0">
                <a:solidFill>
                  <a:schemeClr val="hlink"/>
                </a:solidFill>
                <a:hlinkClick r:id="rId4"/>
              </a:rPr>
              <a:t>JJNS Ski Team</a:t>
            </a:r>
            <a:endParaRPr dirty="0"/>
          </a:p>
        </p:txBody>
      </p:sp>
      <p:pic>
        <p:nvPicPr>
          <p:cNvPr id="141" name="Google Shape;141;p5"/>
          <p:cNvPicPr preferRelativeResize="0"/>
          <p:nvPr/>
        </p:nvPicPr>
        <p:blipFill rotWithShape="1">
          <a:blip r:embed="rId5">
            <a:alphaModFix/>
          </a:blip>
          <a:srcRect/>
          <a:stretch/>
        </p:blipFill>
        <p:spPr>
          <a:xfrm>
            <a:off x="5366551" y="3288717"/>
            <a:ext cx="2587082" cy="3139826"/>
          </a:xfrm>
          <a:prstGeom prst="roundRect">
            <a:avLst>
              <a:gd name="adj" fmla="val 8594"/>
            </a:avLst>
          </a:prstGeom>
          <a:solidFill>
            <a:srgbClr val="ECECEC"/>
          </a:solidFill>
          <a:ln>
            <a:noFill/>
          </a:ln>
          <a:effectLst>
            <a:reflection stA="38000" endPos="28000" dist="5000" dir="5400000" fadeDir="5400012" sy="-100000" algn="bl" rotWithShape="0"/>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6"/>
          <p:cNvSpPr txBox="1">
            <a:spLocks noGrp="1"/>
          </p:cNvSpPr>
          <p:nvPr>
            <p:ph type="title"/>
          </p:nvPr>
        </p:nvSpPr>
        <p:spPr>
          <a:xfrm>
            <a:off x="457200" y="13252"/>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b="1" u="sng"/>
              <a:t>General Information</a:t>
            </a:r>
            <a:endParaRPr/>
          </a:p>
        </p:txBody>
      </p:sp>
      <p:sp>
        <p:nvSpPr>
          <p:cNvPr id="148" name="Google Shape;148;p6"/>
          <p:cNvSpPr txBox="1">
            <a:spLocks noGrp="1"/>
          </p:cNvSpPr>
          <p:nvPr>
            <p:ph type="body" idx="1"/>
          </p:nvPr>
        </p:nvSpPr>
        <p:spPr>
          <a:xfrm>
            <a:off x="313765" y="1156250"/>
            <a:ext cx="8706335" cy="4074778"/>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Char char="•"/>
            </a:pPr>
            <a:r>
              <a:rPr lang="en-US" sz="2400" dirty="0"/>
              <a:t>Tryouts / Dryland Training will begin Monday, November 27</a:t>
            </a:r>
            <a:r>
              <a:rPr lang="en-US" sz="2400" baseline="30000" dirty="0"/>
              <a:t>th</a:t>
            </a:r>
            <a:r>
              <a:rPr lang="en-US" sz="2400" dirty="0"/>
              <a:t> in the John Jay Fitness Center. Tryouts / Dryland Training will take place every Monday and </a:t>
            </a:r>
            <a:r>
              <a:rPr lang="en-US" sz="2400" dirty="0" err="1"/>
              <a:t>Wedensday</a:t>
            </a:r>
            <a:r>
              <a:rPr lang="en-US" sz="2400" dirty="0"/>
              <a:t> from 3:45 – 5:30pm at John Jay High School. Transportation will be provided to John Jay but athletes will be required to provide their own transportation home. </a:t>
            </a:r>
          </a:p>
          <a:p>
            <a:pPr marL="342900" lvl="0" indent="-342900" algn="l" rtl="0">
              <a:spcBef>
                <a:spcPts val="0"/>
              </a:spcBef>
              <a:spcAft>
                <a:spcPts val="0"/>
              </a:spcAft>
              <a:buClr>
                <a:schemeClr val="dk1"/>
              </a:buClr>
              <a:buSzPts val="3200"/>
              <a:buChar char="•"/>
            </a:pPr>
            <a:r>
              <a:rPr lang="en-US" sz="2400" dirty="0"/>
              <a:t>Team selection will not take place until coaches have seen all athletes ski. </a:t>
            </a:r>
          </a:p>
          <a:p>
            <a:pPr marL="342900" lvl="0" indent="-342900" algn="l" rtl="0">
              <a:spcBef>
                <a:spcPts val="0"/>
              </a:spcBef>
              <a:spcAft>
                <a:spcPts val="0"/>
              </a:spcAft>
              <a:buClr>
                <a:schemeClr val="dk1"/>
              </a:buClr>
              <a:buSzPts val="3200"/>
              <a:buChar char="•"/>
            </a:pPr>
            <a:r>
              <a:rPr lang="en-US" sz="2400" dirty="0"/>
              <a:t>The team may compete at Thunder Ridge, Catamount, Mohawk</a:t>
            </a:r>
          </a:p>
          <a:p>
            <a:pPr marL="0" lvl="0" indent="0" algn="l" rtl="0">
              <a:spcBef>
                <a:spcPts val="0"/>
              </a:spcBef>
              <a:spcAft>
                <a:spcPts val="0"/>
              </a:spcAft>
              <a:buClr>
                <a:schemeClr val="dk1"/>
              </a:buClr>
              <a:buSzPts val="3200"/>
              <a:buNone/>
            </a:pPr>
            <a:r>
              <a:rPr lang="en-US" sz="2400" dirty="0"/>
              <a:t>     and Mount Southington Mountains. Races at Thunder Ridge will</a:t>
            </a:r>
          </a:p>
          <a:p>
            <a:pPr marL="0" lvl="0" indent="0" algn="l" rtl="0">
              <a:spcBef>
                <a:spcPts val="0"/>
              </a:spcBef>
              <a:spcAft>
                <a:spcPts val="0"/>
              </a:spcAft>
              <a:buClr>
                <a:schemeClr val="dk1"/>
              </a:buClr>
              <a:buSzPts val="3200"/>
              <a:buNone/>
            </a:pPr>
            <a:r>
              <a:rPr lang="en-US" sz="2400" dirty="0"/>
              <a:t>     begin the week of 1/8.</a:t>
            </a:r>
            <a:endParaRPr sz="2400" dirty="0"/>
          </a:p>
          <a:p>
            <a:pPr marL="342900" lvl="0" indent="-342900" algn="l" rtl="0">
              <a:spcBef>
                <a:spcPts val="0"/>
              </a:spcBef>
              <a:spcAft>
                <a:spcPts val="0"/>
              </a:spcAft>
              <a:buClr>
                <a:schemeClr val="dk1"/>
              </a:buClr>
              <a:buSzPts val="3200"/>
              <a:buChar char="•"/>
            </a:pPr>
            <a:r>
              <a:rPr lang="en-US" sz="2400" dirty="0"/>
              <a:t>The team competes in both Slalom (SL) and Giant Slalom (GS) events.</a:t>
            </a:r>
            <a:endParaRPr sz="2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7"/>
          <p:cNvSpPr txBox="1">
            <a:spLocks noGrp="1"/>
          </p:cNvSpPr>
          <p:nvPr>
            <p:ph type="title"/>
          </p:nvPr>
        </p:nvSpPr>
        <p:spPr>
          <a:xfrm>
            <a:off x="457200" y="13252"/>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b="1" u="sng"/>
              <a:t>General Information</a:t>
            </a:r>
            <a:endParaRPr/>
          </a:p>
        </p:txBody>
      </p:sp>
      <p:sp>
        <p:nvSpPr>
          <p:cNvPr id="156" name="Google Shape;156;p7"/>
          <p:cNvSpPr txBox="1">
            <a:spLocks noGrp="1"/>
          </p:cNvSpPr>
          <p:nvPr>
            <p:ph type="body" idx="1"/>
          </p:nvPr>
        </p:nvSpPr>
        <p:spPr>
          <a:xfrm>
            <a:off x="457200" y="1035425"/>
            <a:ext cx="8562900" cy="2309137"/>
          </a:xfrm>
          <a:prstGeom prst="rect">
            <a:avLst/>
          </a:prstGeom>
          <a:noFill/>
          <a:ln>
            <a:noFill/>
          </a:ln>
        </p:spPr>
        <p:txBody>
          <a:bodyPr spcFirstLastPara="1" wrap="square" lIns="91425" tIns="45700" rIns="91425" bIns="45700" anchor="t" anchorCtr="0">
            <a:noAutofit/>
          </a:bodyPr>
          <a:lstStyle/>
          <a:p>
            <a:pPr marL="342900" lvl="0">
              <a:spcBef>
                <a:spcPts val="0"/>
              </a:spcBef>
              <a:buSzPts val="3200"/>
            </a:pPr>
            <a:r>
              <a:rPr lang="en-US" sz="2400" dirty="0"/>
              <a:t>The team consists of 12 male and 12 female skiers combined             </a:t>
            </a:r>
          </a:p>
          <a:p>
            <a:pPr marL="0" lvl="0" indent="0">
              <a:spcBef>
                <a:spcPts val="0"/>
              </a:spcBef>
              <a:buSzPts val="3200"/>
              <a:buNone/>
            </a:pPr>
            <a:r>
              <a:rPr lang="en-US" sz="2400" dirty="0"/>
              <a:t>     from all three schools.  </a:t>
            </a:r>
          </a:p>
          <a:p>
            <a:pPr marL="342900" lvl="0" indent="-347980" algn="l" rtl="0">
              <a:spcBef>
                <a:spcPts val="0"/>
              </a:spcBef>
              <a:spcAft>
                <a:spcPts val="0"/>
              </a:spcAft>
              <a:buClr>
                <a:schemeClr val="dk1"/>
              </a:buClr>
              <a:buSzPts val="2800"/>
              <a:buChar char="•"/>
            </a:pPr>
            <a:r>
              <a:rPr lang="en-US" sz="2400" dirty="0"/>
              <a:t>Most competitions involve 3 or 4 schools competing on a men’s and women’s course.</a:t>
            </a:r>
          </a:p>
          <a:p>
            <a:pPr marL="342900" lvl="0" indent="-347980" algn="l" rtl="0">
              <a:spcBef>
                <a:spcPts val="0"/>
              </a:spcBef>
              <a:spcAft>
                <a:spcPts val="0"/>
              </a:spcAft>
              <a:buClr>
                <a:schemeClr val="dk1"/>
              </a:buClr>
              <a:buSzPts val="2800"/>
              <a:buChar char="•"/>
            </a:pPr>
            <a:r>
              <a:rPr lang="en-US" sz="2400" dirty="0"/>
              <a:t>5 school vs school SL races – Start 2nd week of January</a:t>
            </a:r>
          </a:p>
          <a:p>
            <a:pPr marL="342900" lvl="0" indent="-347980" algn="l" rtl="0">
              <a:spcBef>
                <a:spcPts val="0"/>
              </a:spcBef>
              <a:spcAft>
                <a:spcPts val="0"/>
              </a:spcAft>
              <a:buClr>
                <a:schemeClr val="dk1"/>
              </a:buClr>
              <a:buSzPts val="2800"/>
              <a:buChar char="•"/>
            </a:pPr>
            <a:r>
              <a:rPr lang="en-US" sz="2400" dirty="0"/>
              <a:t>2-3 League SL and GS races - GS races at Catamount or Mohawk</a:t>
            </a:r>
            <a:endParaRPr sz="2400" dirty="0"/>
          </a:p>
          <a:p>
            <a:pPr marL="342900" lvl="0" indent="-347980" algn="l" rtl="0">
              <a:spcBef>
                <a:spcPts val="0"/>
              </a:spcBef>
              <a:spcAft>
                <a:spcPts val="0"/>
              </a:spcAft>
              <a:buClr>
                <a:schemeClr val="dk1"/>
              </a:buClr>
              <a:buSzPts val="2800"/>
              <a:buChar char="•"/>
            </a:pPr>
            <a:r>
              <a:rPr lang="en-US" sz="2400" dirty="0"/>
              <a:t>Sectional Championships: TBD (Hunter Mountain)</a:t>
            </a:r>
            <a:endParaRPr sz="2400" dirty="0"/>
          </a:p>
          <a:p>
            <a:pPr marL="342900" lvl="0" indent="-347980" algn="l" rtl="0">
              <a:spcBef>
                <a:spcPts val="0"/>
              </a:spcBef>
              <a:spcAft>
                <a:spcPts val="0"/>
              </a:spcAft>
              <a:buClr>
                <a:schemeClr val="dk1"/>
              </a:buClr>
              <a:buSzPts val="2800"/>
              <a:buChar char="•"/>
            </a:pPr>
            <a:r>
              <a:rPr lang="en-US" sz="2400" dirty="0"/>
              <a:t>NYS Championships: 2/25-2/27 (Whiteface Mountain)</a:t>
            </a:r>
            <a:endParaRPr sz="2400" dirty="0"/>
          </a:p>
        </p:txBody>
      </p:sp>
      <p:pic>
        <p:nvPicPr>
          <p:cNvPr id="157" name="Google Shape;157;p7"/>
          <p:cNvPicPr preferRelativeResize="0"/>
          <p:nvPr/>
        </p:nvPicPr>
        <p:blipFill rotWithShape="1">
          <a:blip r:embed="rId3">
            <a:alphaModFix/>
          </a:blip>
          <a:srcRect/>
          <a:stretch/>
        </p:blipFill>
        <p:spPr>
          <a:xfrm>
            <a:off x="2815880" y="4165439"/>
            <a:ext cx="3512240" cy="241659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8"/>
          <p:cNvSpPr txBox="1">
            <a:spLocks noGrp="1"/>
          </p:cNvSpPr>
          <p:nvPr>
            <p:ph type="title"/>
          </p:nvPr>
        </p:nvSpPr>
        <p:spPr>
          <a:xfrm>
            <a:off x="76200" y="152400"/>
            <a:ext cx="8915400" cy="884238"/>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ts val="4400"/>
              <a:buFont typeface="Calibri"/>
              <a:buNone/>
            </a:pPr>
            <a:r>
              <a:rPr lang="en-US" b="1" u="sng"/>
              <a:t>Skills Development / Dryland Training</a:t>
            </a:r>
            <a:endParaRPr/>
          </a:p>
        </p:txBody>
      </p:sp>
      <p:sp>
        <p:nvSpPr>
          <p:cNvPr id="164" name="Google Shape;164;p8"/>
          <p:cNvSpPr txBox="1">
            <a:spLocks noGrp="1"/>
          </p:cNvSpPr>
          <p:nvPr>
            <p:ph type="body" idx="1"/>
          </p:nvPr>
        </p:nvSpPr>
        <p:spPr>
          <a:xfrm>
            <a:off x="76200" y="1273000"/>
            <a:ext cx="8915400" cy="5181600"/>
          </a:xfrm>
          <a:prstGeom prst="rect">
            <a:avLst/>
          </a:prstGeom>
          <a:noFill/>
          <a:ln>
            <a:noFill/>
          </a:ln>
        </p:spPr>
        <p:txBody>
          <a:bodyPr spcFirstLastPara="1" wrap="square" lIns="91425" tIns="45700" rIns="91425" bIns="45700" anchor="t" anchorCtr="0">
            <a:noAutofit/>
          </a:bodyPr>
          <a:lstStyle/>
          <a:p>
            <a:pPr marL="342900" lvl="0" indent="-177800" algn="l" rtl="0">
              <a:spcBef>
                <a:spcPts val="0"/>
              </a:spcBef>
              <a:spcAft>
                <a:spcPts val="0"/>
              </a:spcAft>
              <a:buClr>
                <a:schemeClr val="dk1"/>
              </a:buClr>
              <a:buSzPts val="2800"/>
              <a:buChar char="•"/>
            </a:pPr>
            <a:r>
              <a:rPr lang="en-US" sz="2800" dirty="0"/>
              <a:t> Participation in all dryland practices is required.</a:t>
            </a:r>
            <a:endParaRPr sz="2800" dirty="0"/>
          </a:p>
          <a:p>
            <a:pPr marL="342900" lvl="0" indent="-177800" algn="l" rtl="0">
              <a:spcBef>
                <a:spcPts val="0"/>
              </a:spcBef>
              <a:spcAft>
                <a:spcPts val="0"/>
              </a:spcAft>
              <a:buClr>
                <a:schemeClr val="dk1"/>
              </a:buClr>
              <a:buSzPts val="2800"/>
              <a:buChar char="•"/>
            </a:pPr>
            <a:r>
              <a:rPr lang="en-US" sz="2800" dirty="0"/>
              <a:t> This training will start outdoors and then move indoors.</a:t>
            </a:r>
            <a:endParaRPr sz="2800" dirty="0"/>
          </a:p>
          <a:p>
            <a:pPr marL="342900" lvl="0" indent="-177800" algn="l" rtl="0">
              <a:spcBef>
                <a:spcPts val="0"/>
              </a:spcBef>
              <a:spcAft>
                <a:spcPts val="0"/>
              </a:spcAft>
              <a:buClr>
                <a:schemeClr val="dk1"/>
              </a:buClr>
              <a:buSzPts val="2800"/>
              <a:buChar char="•"/>
            </a:pPr>
            <a:r>
              <a:rPr lang="en-US" sz="2800" dirty="0"/>
              <a:t> Physical conditioning is important to reduce injury risk and to ensure all our athletes have a </a:t>
            </a:r>
            <a:r>
              <a:rPr lang="en-US" sz="2800" u="sng" dirty="0"/>
              <a:t>safe</a:t>
            </a:r>
            <a:r>
              <a:rPr lang="en-US" sz="2800" dirty="0"/>
              <a:t> experience.   </a:t>
            </a:r>
            <a:endParaRPr sz="2800" dirty="0"/>
          </a:p>
          <a:p>
            <a:pPr marL="342900" lvl="0" indent="-177800" algn="l" rtl="0">
              <a:spcBef>
                <a:spcPts val="0"/>
              </a:spcBef>
              <a:spcAft>
                <a:spcPts val="0"/>
              </a:spcAft>
              <a:buClr>
                <a:schemeClr val="dk1"/>
              </a:buClr>
              <a:buSzPts val="2800"/>
              <a:buChar char="•"/>
            </a:pPr>
            <a:r>
              <a:rPr lang="en-US" sz="2800" dirty="0"/>
              <a:t> Dryland training will take place at JJHS (3:45-5:30 pm)       </a:t>
            </a:r>
          </a:p>
          <a:p>
            <a:pPr marL="165100" lvl="0" indent="0" algn="l" rtl="0">
              <a:spcBef>
                <a:spcPts val="0"/>
              </a:spcBef>
              <a:spcAft>
                <a:spcPts val="0"/>
              </a:spcAft>
              <a:buClr>
                <a:schemeClr val="dk1"/>
              </a:buClr>
              <a:buSzPts val="2800"/>
              <a:buNone/>
            </a:pPr>
            <a:r>
              <a:rPr lang="en-US" sz="2800" dirty="0"/>
              <a:t>   and starts Monday, 11/27.</a:t>
            </a:r>
          </a:p>
          <a:p>
            <a:pPr marL="342900" lvl="0" indent="-177800" algn="l" rtl="0">
              <a:spcBef>
                <a:spcPts val="0"/>
              </a:spcBef>
              <a:spcAft>
                <a:spcPts val="0"/>
              </a:spcAft>
              <a:buClr>
                <a:schemeClr val="dk1"/>
              </a:buClr>
              <a:buSzPts val="2800"/>
              <a:buChar char="•"/>
            </a:pPr>
            <a:r>
              <a:rPr lang="en-US" sz="2800" dirty="0"/>
              <a:t>We will try to get on snow </a:t>
            </a:r>
          </a:p>
          <a:p>
            <a:pPr marL="165100" lvl="0" indent="0" algn="l" rtl="0">
              <a:spcBef>
                <a:spcPts val="0"/>
              </a:spcBef>
              <a:spcAft>
                <a:spcPts val="0"/>
              </a:spcAft>
              <a:buClr>
                <a:schemeClr val="dk1"/>
              </a:buClr>
              <a:buSzPts val="2800"/>
              <a:buNone/>
            </a:pPr>
            <a:r>
              <a:rPr lang="en-US" sz="2800" dirty="0"/>
              <a:t>   for timed trials ASAP. </a:t>
            </a:r>
          </a:p>
          <a:p>
            <a:pPr marL="342900" lvl="0" indent="-177800" algn="l" rtl="0">
              <a:spcBef>
                <a:spcPts val="0"/>
              </a:spcBef>
              <a:spcAft>
                <a:spcPts val="0"/>
              </a:spcAft>
              <a:buClr>
                <a:schemeClr val="dk1"/>
              </a:buClr>
              <a:buSzPts val="2800"/>
              <a:buChar char="•"/>
            </a:pPr>
            <a:r>
              <a:rPr lang="en-US" sz="2800" dirty="0"/>
              <a:t>Training videos can be found </a:t>
            </a:r>
          </a:p>
          <a:p>
            <a:pPr marL="165100" lvl="0" indent="0" algn="l" rtl="0">
              <a:spcBef>
                <a:spcPts val="0"/>
              </a:spcBef>
              <a:spcAft>
                <a:spcPts val="0"/>
              </a:spcAft>
              <a:buClr>
                <a:schemeClr val="dk1"/>
              </a:buClr>
              <a:buSzPts val="2800"/>
              <a:buNone/>
            </a:pPr>
            <a:r>
              <a:rPr lang="en-US" sz="2800" dirty="0"/>
              <a:t>  on The Ski Team page of </a:t>
            </a:r>
          </a:p>
          <a:p>
            <a:pPr marL="165100" lvl="0" indent="0" algn="l" rtl="0">
              <a:spcBef>
                <a:spcPts val="0"/>
              </a:spcBef>
              <a:spcAft>
                <a:spcPts val="0"/>
              </a:spcAft>
              <a:buClr>
                <a:schemeClr val="dk1"/>
              </a:buClr>
              <a:buSzPts val="2800"/>
              <a:buNone/>
            </a:pPr>
            <a:r>
              <a:rPr lang="en-US" sz="2800" dirty="0"/>
              <a:t>  </a:t>
            </a:r>
            <a:r>
              <a:rPr lang="en-US" sz="2800" dirty="0" err="1"/>
              <a:t>Collea’s</a:t>
            </a:r>
            <a:r>
              <a:rPr lang="en-US" sz="2800" dirty="0"/>
              <a:t> Corner.</a:t>
            </a:r>
          </a:p>
          <a:p>
            <a:pPr marL="0" lvl="0" indent="0" algn="l" rtl="0">
              <a:spcBef>
                <a:spcPts val="0"/>
              </a:spcBef>
              <a:spcAft>
                <a:spcPts val="0"/>
              </a:spcAft>
              <a:buSzPts val="688"/>
              <a:buNone/>
            </a:pPr>
            <a:endParaRPr lang="en-US" sz="2800" dirty="0"/>
          </a:p>
          <a:p>
            <a:pPr marL="0" lvl="0" indent="0" algn="l" rtl="0">
              <a:spcBef>
                <a:spcPts val="0"/>
              </a:spcBef>
              <a:spcAft>
                <a:spcPts val="0"/>
              </a:spcAft>
              <a:buSzPts val="688"/>
              <a:buNone/>
            </a:pPr>
            <a:endParaRPr sz="2800" dirty="0"/>
          </a:p>
        </p:txBody>
      </p:sp>
      <p:pic>
        <p:nvPicPr>
          <p:cNvPr id="3" name="Picture 2">
            <a:extLst>
              <a:ext uri="{FF2B5EF4-FFF2-40B4-BE49-F238E27FC236}">
                <a16:creationId xmlns:a16="http://schemas.microsoft.com/office/drawing/2014/main" id="{0CEF90BD-3B69-4B74-8938-6D217707F076}"/>
              </a:ext>
            </a:extLst>
          </p:cNvPr>
          <p:cNvPicPr>
            <a:picLocks noChangeAspect="1"/>
          </p:cNvPicPr>
          <p:nvPr/>
        </p:nvPicPr>
        <p:blipFill>
          <a:blip r:embed="rId3"/>
          <a:stretch>
            <a:fillRect/>
          </a:stretch>
        </p:blipFill>
        <p:spPr>
          <a:xfrm>
            <a:off x="5664027" y="3667125"/>
            <a:ext cx="2247900" cy="3190875"/>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183</TotalTime>
  <Words>2551</Words>
  <Application>Microsoft Office PowerPoint</Application>
  <PresentationFormat>On-screen Show (4:3)</PresentationFormat>
  <Paragraphs>269</Paragraphs>
  <Slides>20</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Calibri</vt:lpstr>
      <vt:lpstr>Arial</vt:lpstr>
      <vt:lpstr>Arial Black</vt:lpstr>
      <vt:lpstr>Office Theme</vt:lpstr>
      <vt:lpstr>2023/2024 Alpine Race Team</vt:lpstr>
      <vt:lpstr>PowerPoint Presentation</vt:lpstr>
      <vt:lpstr>2013/2014</vt:lpstr>
      <vt:lpstr>PowerPoint Presentation</vt:lpstr>
      <vt:lpstr>Dan Collea – Men’s Coach</vt:lpstr>
      <vt:lpstr>Paul Crivelli - Women's Coach</vt:lpstr>
      <vt:lpstr>General Information</vt:lpstr>
      <vt:lpstr>General Information</vt:lpstr>
      <vt:lpstr>Skills Development / Dryland Training</vt:lpstr>
      <vt:lpstr>Skills Development / Race Training</vt:lpstr>
      <vt:lpstr>Communication</vt:lpstr>
      <vt:lpstr>SportsYou Code</vt:lpstr>
      <vt:lpstr>Team Selection</vt:lpstr>
      <vt:lpstr>Team Selection</vt:lpstr>
      <vt:lpstr>Athletic Policy</vt:lpstr>
      <vt:lpstr>PowerPoint Presentation</vt:lpstr>
      <vt:lpstr>Equipment</vt:lpstr>
      <vt:lpstr>Team Apparel</vt:lpstr>
      <vt:lpstr>If you ain’t fallin’… …you ain’t tryin’!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2021/2021 Varsity Ski Team</dc:title>
  <dc:creator>CH008RE</dc:creator>
  <cp:lastModifiedBy>Dan Collea</cp:lastModifiedBy>
  <cp:revision>25</cp:revision>
  <dcterms:created xsi:type="dcterms:W3CDTF">2014-11-06T00:33:40Z</dcterms:created>
  <dcterms:modified xsi:type="dcterms:W3CDTF">2023-11-14T18:57:40Z</dcterms:modified>
</cp:coreProperties>
</file>